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9" r:id="rId2"/>
    <p:sldId id="259" r:id="rId3"/>
    <p:sldId id="289" r:id="rId4"/>
    <p:sldId id="261" r:id="rId5"/>
    <p:sldId id="262" r:id="rId6"/>
    <p:sldId id="304" r:id="rId7"/>
    <p:sldId id="263" r:id="rId8"/>
    <p:sldId id="306" r:id="rId9"/>
    <p:sldId id="307" r:id="rId10"/>
    <p:sldId id="308" r:id="rId11"/>
    <p:sldId id="317" r:id="rId12"/>
    <p:sldId id="318" r:id="rId13"/>
    <p:sldId id="311" r:id="rId14"/>
    <p:sldId id="312" r:id="rId15"/>
    <p:sldId id="303" r:id="rId16"/>
    <p:sldId id="315" r:id="rId17"/>
    <p:sldId id="316" r:id="rId18"/>
    <p:sldId id="279" r:id="rId19"/>
    <p:sldId id="266" r:id="rId20"/>
    <p:sldId id="298" r:id="rId21"/>
    <p:sldId id="296" r:id="rId22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626" autoAdjust="0"/>
  </p:normalViewPr>
  <p:slideViewPr>
    <p:cSldViewPr>
      <p:cViewPr varScale="1">
        <p:scale>
          <a:sx n="67" d="100"/>
          <a:sy n="67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6566157191277089"/>
          <c:y val="8.4179584973753233E-2"/>
          <c:w val="0.79711368335784749"/>
          <c:h val="0.7510107037401574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(Pry)</c:v>
                </c:pt>
              </c:strCache>
            </c:strRef>
          </c:tx>
          <c:dLbls>
            <c:dLbl>
              <c:idx val="1"/>
              <c:layout>
                <c:manualLayout>
                  <c:x val="-3.0456609324039211E-2"/>
                  <c:y val="-1.04166666666666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3B-4AA8-B594-F94A599EDA5B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Tamilnadu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3B-4AA8-B594-F94A599EDA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%age Coverage U.Pry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Tamilnadu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3B-4AA8-B594-F94A599EDA5B}"/>
            </c:ext>
          </c:extLst>
        </c:ser>
        <c:axId val="133563520"/>
        <c:axId val="133565056"/>
      </c:barChart>
      <c:catAx>
        <c:axId val="133563520"/>
        <c:scaling>
          <c:orientation val="minMax"/>
        </c:scaling>
        <c:axPos val="b"/>
        <c:numFmt formatCode="General" sourceLinked="0"/>
        <c:tickLblPos val="nextTo"/>
        <c:crossAx val="133565056"/>
        <c:crosses val="autoZero"/>
        <c:auto val="1"/>
        <c:lblAlgn val="ctr"/>
        <c:lblOffset val="100"/>
      </c:catAx>
      <c:valAx>
        <c:axId val="133565056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crossAx val="133563520"/>
        <c:crosses val="autoZero"/>
        <c:crossBetween val="between"/>
        <c:majorUnit val="0.2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3830878369194191"/>
          <c:y val="7.1158751640419945E-2"/>
          <c:w val="0.82446639468701488"/>
          <c:h val="0.7640315370734944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(Pry)</c:v>
                </c:pt>
              </c:strCache>
            </c:strRef>
          </c:tx>
          <c:dLbls>
            <c:dLbl>
              <c:idx val="1"/>
              <c:layout>
                <c:manualLayout>
                  <c:x val="-3.0456609324039201E-2"/>
                  <c:y val="-1.041666666666666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DD-42DA-ADB4-D7DFABB45DDD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Tamilnadu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DD-42DA-ADB4-D7DFABB45D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%age Coverage U.Pry</c:v>
                </c:pt>
              </c:strCache>
            </c:strRef>
          </c:tx>
          <c:dLbls>
            <c:dLbl>
              <c:idx val="0"/>
              <c:layout>
                <c:manualLayout>
                  <c:x val="3.4920390508452887E-2"/>
                  <c:y val="-1.36780513806928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1DD-42DA-ADB4-D7DFABB45DDD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Tamilnadu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DD-42DA-ADB4-D7DFABB45DDD}"/>
            </c:ext>
          </c:extLst>
        </c:ser>
        <c:gapWidth val="285"/>
        <c:axId val="132186880"/>
        <c:axId val="132188416"/>
      </c:barChart>
      <c:catAx>
        <c:axId val="132186880"/>
        <c:scaling>
          <c:orientation val="minMax"/>
        </c:scaling>
        <c:axPos val="b"/>
        <c:numFmt formatCode="General" sourceLinked="0"/>
        <c:tickLblPos val="nextTo"/>
        <c:crossAx val="132188416"/>
        <c:crosses val="autoZero"/>
        <c:auto val="1"/>
        <c:lblAlgn val="ctr"/>
        <c:lblOffset val="100"/>
      </c:catAx>
      <c:valAx>
        <c:axId val="132188416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crossAx val="132186880"/>
        <c:crosses val="autoZero"/>
        <c:crossBetween val="between"/>
        <c:majorUnit val="0.5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% Coverage of CCH against PAB approval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4036714895569274"/>
          <c:y val="0.20240995771528442"/>
          <c:w val="0.82809185316570777"/>
          <c:h val="0.6738966666365480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(Pry)</c:v>
                </c:pt>
              </c:strCache>
            </c:strRef>
          </c:tx>
          <c:dLbls>
            <c:dLbl>
              <c:idx val="0"/>
              <c:layout>
                <c:manualLayout>
                  <c:x val="0.17777653349757841"/>
                  <c:y val="5.73799456020042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0DA-44F3-92F6-F550C6D4F642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Tamilnadu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E2-48C8-A400-BAE5F26630A5}"/>
            </c:ext>
          </c:extLst>
        </c:ser>
        <c:gapWidth val="330"/>
        <c:axId val="136348800"/>
        <c:axId val="136350336"/>
      </c:barChart>
      <c:catAx>
        <c:axId val="136348800"/>
        <c:scaling>
          <c:orientation val="minMax"/>
        </c:scaling>
        <c:axPos val="b"/>
        <c:numFmt formatCode="General" sourceLinked="0"/>
        <c:tickLblPos val="nextTo"/>
        <c:crossAx val="136350336"/>
        <c:crosses val="autoZero"/>
        <c:auto val="1"/>
        <c:lblAlgn val="ctr"/>
        <c:lblOffset val="100"/>
      </c:catAx>
      <c:valAx>
        <c:axId val="136350336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crossAx val="136348800"/>
        <c:crosses val="autoZero"/>
        <c:crossBetween val="between"/>
        <c:majorUnit val="0.5"/>
      </c:valAx>
    </c:plotArea>
    <c:plotVisOnly val="1"/>
    <c:dispBlanksAs val="gap"/>
  </c:chart>
  <c:txPr>
    <a:bodyPr/>
    <a:lstStyle/>
    <a:p>
      <a:pPr>
        <a:defRPr sz="14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US" sz="1600"/>
            </a:pPr>
            <a:r>
              <a:rPr lang="en-IN" sz="1600" b="1" i="0" baseline="0" dirty="0" smtClean="0"/>
              <a:t>% procurement of kitchen devices against sanctioned</a:t>
            </a:r>
            <a:endParaRPr lang="en-US" sz="1600" dirty="0"/>
          </a:p>
        </c:rich>
      </c:tx>
      <c:layout>
        <c:manualLayout>
          <c:xMode val="edge"/>
          <c:yMode val="edge"/>
          <c:x val="0.14620943097878117"/>
          <c:y val="0"/>
        </c:manualLayout>
      </c:layout>
    </c:title>
    <c:plotArea>
      <c:layout>
        <c:manualLayout>
          <c:layoutTarget val="inner"/>
          <c:xMode val="edge"/>
          <c:yMode val="edge"/>
          <c:x val="0.14104574496202094"/>
          <c:y val="0.21581344669070424"/>
          <c:w val="0.85895425503797973"/>
          <c:h val="0.6685449664931740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Tamilnadu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F2-420F-A170-F53A117B4912}"/>
            </c:ext>
          </c:extLst>
        </c:ser>
        <c:gapWidth val="306"/>
        <c:axId val="136449408"/>
        <c:axId val="136516736"/>
      </c:barChart>
      <c:catAx>
        <c:axId val="13644940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136516736"/>
        <c:crosses val="autoZero"/>
        <c:auto val="1"/>
        <c:lblAlgn val="ctr"/>
        <c:lblOffset val="100"/>
      </c:catAx>
      <c:valAx>
        <c:axId val="136516736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136449408"/>
        <c:crosses val="autoZero"/>
        <c:crossBetween val="between"/>
        <c:majorUnit val="0.5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lang="en-US" sz="1400"/>
            </a:pPr>
            <a:r>
              <a:rPr lang="en-US" sz="1400" dirty="0" smtClean="0"/>
              <a:t>%  Construction of Kitchen-sum-stores</a:t>
            </a:r>
            <a:r>
              <a:rPr lang="en-US" sz="1400" baseline="0" dirty="0" smtClean="0"/>
              <a:t> against </a:t>
            </a:r>
            <a:r>
              <a:rPr lang="en-US" sz="1400" baseline="0" dirty="0"/>
              <a:t>sanctioned</a:t>
            </a:r>
            <a:endParaRPr lang="en-US" sz="1400" dirty="0"/>
          </a:p>
        </c:rich>
      </c:tx>
      <c:layout>
        <c:manualLayout>
          <c:xMode val="edge"/>
          <c:yMode val="edge"/>
          <c:x val="0.14620943097878122"/>
          <c:y val="0"/>
        </c:manualLayout>
      </c:layout>
    </c:title>
    <c:plotArea>
      <c:layout>
        <c:manualLayout>
          <c:layoutTarget val="inner"/>
          <c:xMode val="edge"/>
          <c:yMode val="edge"/>
          <c:x val="0.14104574496202096"/>
          <c:y val="0.21581344669070426"/>
          <c:w val="0.85895425503797973"/>
          <c:h val="0.6685449664931744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Tamilnadu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F2-420F-A170-F53A117B4912}"/>
            </c:ext>
          </c:extLst>
        </c:ser>
        <c:gapWidth val="349"/>
        <c:axId val="136726400"/>
        <c:axId val="136727936"/>
      </c:barChart>
      <c:catAx>
        <c:axId val="13672640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136727936"/>
        <c:crosses val="autoZero"/>
        <c:auto val="1"/>
        <c:lblAlgn val="ctr"/>
        <c:lblOffset val="100"/>
      </c:catAx>
      <c:valAx>
        <c:axId val="136727936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136726400"/>
        <c:crosses val="autoZero"/>
        <c:crossBetween val="between"/>
        <c:majorUnit val="0.5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b="1" dirty="0"/>
              <a:t>%</a:t>
            </a:r>
            <a:r>
              <a:rPr lang="en-IN" b="1" baseline="0" dirty="0"/>
              <a:t> schools data entered</a:t>
            </a:r>
            <a:endParaRPr lang="en-IN" b="1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3567081288751983E-2"/>
          <c:y val="0.16672830132715324"/>
          <c:w val="0.9331478945566587"/>
          <c:h val="0.648444220483440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Annual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6"/>
              <c:layout>
                <c:manualLayout>
                  <c:x val="-9.6618357487922735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30-4064-85FC-B677DBCBC5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Tamilnadu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30-4064-85FC-B677DBCBC5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Monthly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7.2463768115942533E-3"/>
                  <c:y val="2.631751816271415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30-4064-85FC-B677DBCBC5B9}"/>
                </c:ext>
              </c:extLst>
            </c:dLbl>
            <c:dLbl>
              <c:idx val="2"/>
              <c:layout>
                <c:manualLayout>
                  <c:x val="1.2077294685990276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30-4064-85FC-B677DBCBC5B9}"/>
                </c:ext>
              </c:extLst>
            </c:dLbl>
            <c:dLbl>
              <c:idx val="3"/>
              <c:layout>
                <c:manualLayout>
                  <c:x val="6.0386473429952124E-3"/>
                  <c:y val="-1.315875908135708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US"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2228213321160944E-2"/>
                      <c:h val="4.37133976682678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E530-4064-85FC-B677DBCBC5B9}"/>
                </c:ext>
              </c:extLst>
            </c:dLbl>
            <c:dLbl>
              <c:idx val="5"/>
              <c:layout>
                <c:manualLayout>
                  <c:x val="1.0869565217391311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30-4064-85FC-B677DBCBC5B9}"/>
                </c:ext>
              </c:extLst>
            </c:dLbl>
            <c:dLbl>
              <c:idx val="6"/>
              <c:layout>
                <c:manualLayout>
                  <c:x val="7.2463768115942533E-3"/>
                  <c:y val="7.895255448814201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30-4064-85FC-B677DBCBC5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Tamilnadu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30-4064-85FC-B677DBCBC5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Daily (AMS) : Average (Apr, 2018-Mar, 2019)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Tamilnadu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530-4064-85FC-B677DBCBC5B9}"/>
            </c:ext>
          </c:extLst>
        </c:ser>
        <c:gapWidth val="286"/>
        <c:overlap val="-19"/>
        <c:axId val="141189120"/>
        <c:axId val="141190656"/>
      </c:barChart>
      <c:catAx>
        <c:axId val="1411891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190656"/>
        <c:crosses val="autoZero"/>
        <c:auto val="1"/>
        <c:lblAlgn val="ctr"/>
        <c:lblOffset val="100"/>
      </c:catAx>
      <c:valAx>
        <c:axId val="141190656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18912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D46F1-8A61-49B2-8F34-729040D0F741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AD4B199-2F00-44E1-AD21-63BEDCC87BA4}">
      <dgm:prSet phldrT="[Text]" custT="1"/>
      <dgm:spPr/>
      <dgm:t>
        <a:bodyPr/>
        <a:lstStyle/>
        <a:p>
          <a:r>
            <a:rPr lang="en-IN" sz="1800" b="1" dirty="0" smtClean="0"/>
            <a:t>Convergence </a:t>
          </a:r>
        </a:p>
        <a:p>
          <a:r>
            <a:rPr lang="en-IN" sz="1800" b="1" dirty="0" smtClean="0"/>
            <a:t>with line departments</a:t>
          </a:r>
          <a:endParaRPr lang="en-US" sz="1800" b="1" dirty="0"/>
        </a:p>
      </dgm:t>
    </dgm:pt>
    <dgm:pt modelId="{85D2605A-6FC0-4097-8A49-67D88C5182AB}" type="parTrans" cxnId="{764A704A-7B0E-4BF5-B1E7-833BB37D5874}">
      <dgm:prSet/>
      <dgm:spPr/>
      <dgm:t>
        <a:bodyPr/>
        <a:lstStyle/>
        <a:p>
          <a:endParaRPr lang="en-US" sz="1800"/>
        </a:p>
      </dgm:t>
    </dgm:pt>
    <dgm:pt modelId="{EFADF196-5BC0-43E0-90A8-7638C8C384A0}" type="sibTrans" cxnId="{764A704A-7B0E-4BF5-B1E7-833BB37D5874}">
      <dgm:prSet/>
      <dgm:spPr/>
      <dgm:t>
        <a:bodyPr/>
        <a:lstStyle/>
        <a:p>
          <a:endParaRPr lang="en-US" sz="1800"/>
        </a:p>
      </dgm:t>
    </dgm:pt>
    <dgm:pt modelId="{0AC3ED6E-AADD-4885-9FEF-15636B916EBF}">
      <dgm:prSet phldrT="[Text]" custT="1"/>
      <dgm:spPr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IN" sz="1600" dirty="0" smtClean="0"/>
            <a:t>The grown whole vegetables, fruits can be consumed. Some of the parts like stem (banana, bottle gourd, pumpkin) leaves (coriander, mint, spinach), flower (pumpkin flower, </a:t>
          </a:r>
          <a:r>
            <a:rPr lang="en-IN" sz="1600" dirty="0" err="1" smtClean="0"/>
            <a:t>morringa</a:t>
          </a:r>
          <a:r>
            <a:rPr lang="en-IN" sz="1600" dirty="0" smtClean="0"/>
            <a:t>). </a:t>
          </a:r>
          <a:endParaRPr lang="en-US" sz="1600" dirty="0"/>
        </a:p>
      </dgm:t>
    </dgm:pt>
    <dgm:pt modelId="{56B6FACF-C700-44EB-B32E-9F6ECF9BA158}" type="parTrans" cxnId="{56970623-6B69-4B59-B1E1-C0784DEACF6B}">
      <dgm:prSet/>
      <dgm:spPr/>
      <dgm:t>
        <a:bodyPr/>
        <a:lstStyle/>
        <a:p>
          <a:endParaRPr lang="en-US" sz="1800"/>
        </a:p>
      </dgm:t>
    </dgm:pt>
    <dgm:pt modelId="{D5F76055-8E22-450A-BB87-0DDC2B20F7B8}" type="sibTrans" cxnId="{56970623-6B69-4B59-B1E1-C0784DEACF6B}">
      <dgm:prSet/>
      <dgm:spPr/>
      <dgm:t>
        <a:bodyPr/>
        <a:lstStyle/>
        <a:p>
          <a:endParaRPr lang="en-US" sz="1800"/>
        </a:p>
      </dgm:t>
    </dgm:pt>
    <dgm:pt modelId="{6660F718-3E31-472D-A9E8-1FC5E718250F}">
      <dgm:prSet phldrT="[Text]" custT="1"/>
      <dgm:spPr/>
      <dgm:t>
        <a:bodyPr/>
        <a:lstStyle/>
        <a:p>
          <a:r>
            <a:rPr lang="en-US" sz="1800" b="1" dirty="0" smtClean="0"/>
            <a:t>Funds for School Nutrition Garden</a:t>
          </a:r>
          <a:endParaRPr lang="en-US" sz="1800" b="1" dirty="0"/>
        </a:p>
      </dgm:t>
    </dgm:pt>
    <dgm:pt modelId="{DAFC5BAE-7271-440A-858D-02E8C7A8802E}" type="parTrans" cxnId="{432A3363-A971-4957-9142-E380DCC8F065}">
      <dgm:prSet/>
      <dgm:spPr/>
      <dgm:t>
        <a:bodyPr/>
        <a:lstStyle/>
        <a:p>
          <a:endParaRPr lang="en-US" sz="1800"/>
        </a:p>
      </dgm:t>
    </dgm:pt>
    <dgm:pt modelId="{337D54D5-CECB-47E0-B43D-52CE4C08B00B}" type="sibTrans" cxnId="{432A3363-A971-4957-9142-E380DCC8F065}">
      <dgm:prSet/>
      <dgm:spPr/>
      <dgm:t>
        <a:bodyPr/>
        <a:lstStyle/>
        <a:p>
          <a:endParaRPr lang="en-US" sz="1800"/>
        </a:p>
      </dgm:t>
    </dgm:pt>
    <dgm:pt modelId="{F4021611-4149-4CF3-95CC-7EFEC967DF55}">
      <dgm:prSet phldrT="[Text]" custT="1"/>
      <dgm:spPr/>
      <dgm:t>
        <a:bodyPr/>
        <a:lstStyle/>
        <a:p>
          <a:r>
            <a:rPr lang="en-IN" sz="1600" dirty="0" err="1" smtClean="0"/>
            <a:t>Krishi</a:t>
          </a:r>
          <a:r>
            <a:rPr lang="en-IN" sz="1600" dirty="0" smtClean="0"/>
            <a:t>  </a:t>
          </a:r>
          <a:r>
            <a:rPr lang="en-IN" sz="1600" dirty="0" err="1" smtClean="0"/>
            <a:t>Vigyan</a:t>
          </a:r>
          <a:r>
            <a:rPr lang="en-IN" sz="1600" dirty="0" smtClean="0"/>
            <a:t> </a:t>
          </a:r>
          <a:r>
            <a:rPr lang="en-IN" sz="1600" dirty="0" err="1" smtClean="0"/>
            <a:t>Kendras</a:t>
          </a:r>
          <a:r>
            <a:rPr lang="en-IN" sz="1600" dirty="0" smtClean="0"/>
            <a:t>, Department of Agriculture/Horticulture, Food &amp; Nutrition Board, State Agriculture Universities etc.</a:t>
          </a:r>
          <a:endParaRPr lang="en-US" sz="1600" dirty="0"/>
        </a:p>
      </dgm:t>
    </dgm:pt>
    <dgm:pt modelId="{47CDBF5B-D617-4F3E-9974-03E2E05C85CD}" type="parTrans" cxnId="{D9819BA8-1DC7-4DEE-81C0-C5FBC7DA094B}">
      <dgm:prSet/>
      <dgm:spPr/>
      <dgm:t>
        <a:bodyPr/>
        <a:lstStyle/>
        <a:p>
          <a:endParaRPr lang="en-US" sz="1800"/>
        </a:p>
      </dgm:t>
    </dgm:pt>
    <dgm:pt modelId="{4DFB0187-17E0-4328-BD9A-E6D8895CC528}" type="sibTrans" cxnId="{D9819BA8-1DC7-4DEE-81C0-C5FBC7DA094B}">
      <dgm:prSet/>
      <dgm:spPr/>
      <dgm:t>
        <a:bodyPr/>
        <a:lstStyle/>
        <a:p>
          <a:endParaRPr lang="en-US" sz="1800"/>
        </a:p>
      </dgm:t>
    </dgm:pt>
    <dgm:pt modelId="{5EE4D596-9ED4-472C-8E16-C32F0E1185D2}">
      <dgm:prSet custT="1"/>
      <dgm:spPr>
        <a:solidFill>
          <a:srgbClr val="A7E9F9"/>
        </a:solidFill>
      </dgm:spPr>
      <dgm:t>
        <a:bodyPr/>
        <a:lstStyle/>
        <a:p>
          <a:r>
            <a:rPr lang="en-US" sz="1800" b="1" dirty="0" smtClean="0"/>
            <a:t>School Nutrition Garden</a:t>
          </a:r>
          <a:endParaRPr lang="en-US" sz="1800" b="1" dirty="0"/>
        </a:p>
      </dgm:t>
    </dgm:pt>
    <dgm:pt modelId="{7E3E228B-D073-4464-BE97-0F227113CCD7}" type="parTrans" cxnId="{7E1E29D4-77CA-4DA8-A562-3A57CCE99221}">
      <dgm:prSet/>
      <dgm:spPr/>
      <dgm:t>
        <a:bodyPr/>
        <a:lstStyle/>
        <a:p>
          <a:endParaRPr lang="en-US" sz="1800"/>
        </a:p>
      </dgm:t>
    </dgm:pt>
    <dgm:pt modelId="{BB31B796-408A-4217-BB1E-8DC68B16F49F}" type="sibTrans" cxnId="{7E1E29D4-77CA-4DA8-A562-3A57CCE99221}">
      <dgm:prSet/>
      <dgm:spPr/>
      <dgm:t>
        <a:bodyPr/>
        <a:lstStyle/>
        <a:p>
          <a:endParaRPr lang="en-US" sz="1800"/>
        </a:p>
      </dgm:t>
    </dgm:pt>
    <dgm:pt modelId="{1C368E23-C205-4BDA-BDCA-2B0EC02439B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N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b="1" dirty="0" smtClean="0"/>
            <a:t>Where School Nutrition Garden can be set up?</a:t>
          </a:r>
          <a:endParaRPr lang="en-US" dirty="0" smtClean="0"/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dirty="0"/>
        </a:p>
      </dgm:t>
    </dgm:pt>
    <dgm:pt modelId="{44374F9F-FCDA-4840-A30D-18F91B099063}" type="parTrans" cxnId="{2C6B11C7-1FF8-4CC4-B5A3-875F9D6678AE}">
      <dgm:prSet/>
      <dgm:spPr/>
      <dgm:t>
        <a:bodyPr/>
        <a:lstStyle/>
        <a:p>
          <a:endParaRPr lang="en-US" sz="1800"/>
        </a:p>
      </dgm:t>
    </dgm:pt>
    <dgm:pt modelId="{7D47A614-A732-4708-B842-C7FB79BCB8DA}" type="sibTrans" cxnId="{2C6B11C7-1FF8-4CC4-B5A3-875F9D6678AE}">
      <dgm:prSet/>
      <dgm:spPr/>
      <dgm:t>
        <a:bodyPr/>
        <a:lstStyle/>
        <a:p>
          <a:endParaRPr lang="en-US" sz="1800"/>
        </a:p>
      </dgm:t>
    </dgm:pt>
    <dgm:pt modelId="{5158A189-202B-47C8-BE8B-6625C1D061C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800" b="1" dirty="0" smtClean="0"/>
            <a:t>Objectives</a:t>
          </a:r>
          <a:endParaRPr lang="en-US" sz="1800" b="1" dirty="0"/>
        </a:p>
      </dgm:t>
    </dgm:pt>
    <dgm:pt modelId="{DC5B274C-72DF-47CB-A8B3-EE5169F17E74}" type="parTrans" cxnId="{320245D4-6E01-4A19-977F-8CADAB5D6150}">
      <dgm:prSet/>
      <dgm:spPr/>
      <dgm:t>
        <a:bodyPr/>
        <a:lstStyle/>
        <a:p>
          <a:endParaRPr lang="en-US" sz="1800"/>
        </a:p>
      </dgm:t>
    </dgm:pt>
    <dgm:pt modelId="{82F16EA4-FEB9-4BC2-AAE6-89E5CB7B3C69}" type="sibTrans" cxnId="{320245D4-6E01-4A19-977F-8CADAB5D6150}">
      <dgm:prSet/>
      <dgm:spPr/>
      <dgm:t>
        <a:bodyPr/>
        <a:lstStyle/>
        <a:p>
          <a:endParaRPr lang="en-US" sz="1800"/>
        </a:p>
      </dgm:t>
    </dgm:pt>
    <dgm:pt modelId="{7F368BA0-B9A8-4A03-AA6C-464E5650579B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US" sz="1600" dirty="0" smtClean="0"/>
            <a:t>SNG is a place where herbs, fruits and vegetables are grown in the school premises for use in  preparation of Mid-Day Meal.</a:t>
          </a:r>
          <a:endParaRPr lang="en-US" sz="1600" dirty="0"/>
        </a:p>
      </dgm:t>
    </dgm:pt>
    <dgm:pt modelId="{6BC022ED-225B-46A5-9F5D-DE0E655F0CEC}" type="parTrans" cxnId="{D446448D-50EC-44F5-A412-BDDA48F3A517}">
      <dgm:prSet/>
      <dgm:spPr/>
      <dgm:t>
        <a:bodyPr/>
        <a:lstStyle/>
        <a:p>
          <a:endParaRPr lang="en-US" sz="1800"/>
        </a:p>
      </dgm:t>
    </dgm:pt>
    <dgm:pt modelId="{F06CD2A3-9B40-43A8-B40F-AEF62FA5F298}" type="sibTrans" cxnId="{D446448D-50EC-44F5-A412-BDDA48F3A517}">
      <dgm:prSet/>
      <dgm:spPr/>
      <dgm:t>
        <a:bodyPr/>
        <a:lstStyle/>
        <a:p>
          <a:endParaRPr lang="en-US" sz="1800"/>
        </a:p>
      </dgm:t>
    </dgm:pt>
    <dgm:pt modelId="{A7B7BEA8-FDEA-45E1-9723-309FBE88BB6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en-IN" sz="1600" dirty="0" smtClean="0"/>
            <a:t>To help address malnutrition and micro nutrient deficiencies</a:t>
          </a:r>
          <a:endParaRPr lang="en-US" sz="1600" dirty="0"/>
        </a:p>
      </dgm:t>
    </dgm:pt>
    <dgm:pt modelId="{CA3AED9F-8A8C-407C-A0D0-59BCE31D0239}" type="parTrans" cxnId="{381C0AFB-C981-4212-B502-0FA9722D4304}">
      <dgm:prSet/>
      <dgm:spPr/>
      <dgm:t>
        <a:bodyPr/>
        <a:lstStyle/>
        <a:p>
          <a:endParaRPr lang="en-US" sz="1800"/>
        </a:p>
      </dgm:t>
    </dgm:pt>
    <dgm:pt modelId="{7C87D60C-F75F-4046-B96E-F2910F965BC1}" type="sibTrans" cxnId="{381C0AFB-C981-4212-B502-0FA9722D4304}">
      <dgm:prSet/>
      <dgm:spPr/>
      <dgm:t>
        <a:bodyPr/>
        <a:lstStyle/>
        <a:p>
          <a:endParaRPr lang="en-US" sz="1800"/>
        </a:p>
      </dgm:t>
    </dgm:pt>
    <dgm:pt modelId="{81854573-89CB-4170-B68F-1A91781F1A7F}">
      <dgm:prSet custT="1"/>
      <dgm:spPr/>
      <dgm:t>
        <a:bodyPr/>
        <a:lstStyle/>
        <a:p>
          <a:r>
            <a:rPr lang="en-US" sz="1800" b="1" dirty="0" smtClean="0"/>
            <a:t>What part of plants can be eaten</a:t>
          </a:r>
          <a:endParaRPr lang="en-US" sz="1800" b="1" dirty="0"/>
        </a:p>
      </dgm:t>
    </dgm:pt>
    <dgm:pt modelId="{CA4F1C09-8CDA-4947-B5D2-121BA1B744A5}" type="parTrans" cxnId="{17D2697F-9754-4632-B27A-703CB3499DEB}">
      <dgm:prSet/>
      <dgm:spPr/>
      <dgm:t>
        <a:bodyPr/>
        <a:lstStyle/>
        <a:p>
          <a:endParaRPr lang="en-US"/>
        </a:p>
      </dgm:t>
    </dgm:pt>
    <dgm:pt modelId="{0FD5F004-5171-43F8-9A8B-B9E030D1E363}" type="sibTrans" cxnId="{17D2697F-9754-4632-B27A-703CB3499DEB}">
      <dgm:prSet/>
      <dgm:spPr/>
      <dgm:t>
        <a:bodyPr/>
        <a:lstStyle/>
        <a:p>
          <a:endParaRPr lang="en-US"/>
        </a:p>
      </dgm:t>
    </dgm:pt>
    <dgm:pt modelId="{8E1B6D78-C2BF-4B11-9F93-C5E161323905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sz="1600" dirty="0" smtClean="0"/>
            <a:t>Plants may also be grown in small containers, cans, jars, discarded earthen pots, wooden </a:t>
          </a:r>
          <a:r>
            <a:rPr lang="en-IN" sz="1600" dirty="0" err="1" smtClean="0"/>
            <a:t>peti</a:t>
          </a:r>
          <a:r>
            <a:rPr lang="en-IN" sz="1600" dirty="0" smtClean="0"/>
            <a:t>, ceramic sinks, food tins, and </a:t>
          </a:r>
          <a:r>
            <a:rPr lang="en-IN" sz="1600" dirty="0" err="1" smtClean="0"/>
            <a:t>atta</a:t>
          </a:r>
          <a:r>
            <a:rPr lang="en-IN" sz="1600" dirty="0" smtClean="0"/>
            <a:t> bags etc, where land is not available. </a:t>
          </a:r>
          <a:endParaRPr lang="en-US" sz="1600" dirty="0"/>
        </a:p>
      </dgm:t>
    </dgm:pt>
    <dgm:pt modelId="{353D4F73-A9B7-47CB-A2C8-C38683C419DB}" type="sibTrans" cxnId="{D41D0BD0-7CEB-499D-8047-0BED7294FC0F}">
      <dgm:prSet/>
      <dgm:spPr/>
      <dgm:t>
        <a:bodyPr/>
        <a:lstStyle/>
        <a:p>
          <a:endParaRPr lang="en-US"/>
        </a:p>
      </dgm:t>
    </dgm:pt>
    <dgm:pt modelId="{6B420AAA-5A92-4C52-8F4B-032BA98E3E28}" type="parTrans" cxnId="{D41D0BD0-7CEB-499D-8047-0BED7294FC0F}">
      <dgm:prSet/>
      <dgm:spPr/>
      <dgm:t>
        <a:bodyPr/>
        <a:lstStyle/>
        <a:p>
          <a:endParaRPr lang="en-US"/>
        </a:p>
      </dgm:t>
    </dgm:pt>
    <dgm:pt modelId="{1D616D02-800C-48F9-B8C0-FAFDCD089647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US" sz="1600" dirty="0" smtClean="0"/>
            <a:t>Large piece of land is not required even roof tops can be used for growing vegetable/fruits in containers.</a:t>
          </a:r>
          <a:endParaRPr lang="en-US" sz="1600" dirty="0"/>
        </a:p>
      </dgm:t>
    </dgm:pt>
    <dgm:pt modelId="{E77CA464-9BBB-446B-A0ED-A26CE97BFF9A}" type="sibTrans" cxnId="{0F85A321-34EF-412C-88AF-C6B1EDE74155}">
      <dgm:prSet/>
      <dgm:spPr/>
      <dgm:t>
        <a:bodyPr/>
        <a:lstStyle/>
        <a:p>
          <a:endParaRPr lang="en-US" sz="1800"/>
        </a:p>
      </dgm:t>
    </dgm:pt>
    <dgm:pt modelId="{BAF93F53-D2D6-40EC-BE8B-EEB21A4D36D4}" type="parTrans" cxnId="{0F85A321-34EF-412C-88AF-C6B1EDE74155}">
      <dgm:prSet/>
      <dgm:spPr/>
      <dgm:t>
        <a:bodyPr/>
        <a:lstStyle/>
        <a:p>
          <a:endParaRPr lang="en-US" sz="1800"/>
        </a:p>
      </dgm:t>
    </dgm:pt>
    <dgm:pt modelId="{7E042D98-755D-4E07-98EE-DD94B2BEFAEB}">
      <dgm:prSet custT="1"/>
      <dgm:spPr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IN" sz="1600" dirty="0" smtClean="0"/>
            <a:t>The leaves, fruits/vegetables and stems of some plants like bottle gourd (</a:t>
          </a:r>
          <a:r>
            <a:rPr lang="en-IN" sz="1600" dirty="0" err="1" smtClean="0"/>
            <a:t>lauki</a:t>
          </a:r>
          <a:r>
            <a:rPr lang="en-IN" sz="1600" dirty="0" smtClean="0"/>
            <a:t>), pumpkin (</a:t>
          </a:r>
          <a:r>
            <a:rPr lang="en-IN" sz="1600" dirty="0" err="1" smtClean="0"/>
            <a:t>kaddu</a:t>
          </a:r>
          <a:r>
            <a:rPr lang="en-IN" sz="1600" dirty="0" smtClean="0"/>
            <a:t>) etc can be consumed</a:t>
          </a:r>
          <a:endParaRPr lang="en-US" sz="1600" dirty="0"/>
        </a:p>
      </dgm:t>
    </dgm:pt>
    <dgm:pt modelId="{9877A373-E778-4817-A010-CBC1059189E0}" type="parTrans" cxnId="{F9265F9D-2EDB-4AB9-A8C7-8929A57AB702}">
      <dgm:prSet/>
      <dgm:spPr/>
      <dgm:t>
        <a:bodyPr/>
        <a:lstStyle/>
        <a:p>
          <a:endParaRPr lang="en-US"/>
        </a:p>
      </dgm:t>
    </dgm:pt>
    <dgm:pt modelId="{4362503C-461A-40EE-A534-467F96B18C41}" type="sibTrans" cxnId="{F9265F9D-2EDB-4AB9-A8C7-8929A57AB702}">
      <dgm:prSet/>
      <dgm:spPr/>
      <dgm:t>
        <a:bodyPr/>
        <a:lstStyle/>
        <a:p>
          <a:endParaRPr lang="en-US"/>
        </a:p>
      </dgm:t>
    </dgm:pt>
    <dgm:pt modelId="{E4BE0BE4-3CB3-4F1F-ABB9-9A9FF55CB439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IN" sz="1600" dirty="0" smtClean="0"/>
            <a:t>To give children first-hand experience with nature and gardening. </a:t>
          </a:r>
          <a:endParaRPr lang="en-US" sz="1600" dirty="0"/>
        </a:p>
      </dgm:t>
    </dgm:pt>
    <dgm:pt modelId="{EEE4F0CE-BADB-42F0-B80B-F635BD6FD1CB}" type="parTrans" cxnId="{D01223D8-8B3C-42C9-BB7C-2C39782DD326}">
      <dgm:prSet/>
      <dgm:spPr/>
      <dgm:t>
        <a:bodyPr/>
        <a:lstStyle/>
        <a:p>
          <a:endParaRPr lang="en-US"/>
        </a:p>
      </dgm:t>
    </dgm:pt>
    <dgm:pt modelId="{9A9DA8CD-CF69-431A-9A88-A1920AACE6C6}" type="sibTrans" cxnId="{D01223D8-8B3C-42C9-BB7C-2C39782DD326}">
      <dgm:prSet/>
      <dgm:spPr/>
      <dgm:t>
        <a:bodyPr/>
        <a:lstStyle/>
        <a:p>
          <a:endParaRPr lang="en-US"/>
        </a:p>
      </dgm:t>
    </dgm:pt>
    <dgm:pt modelId="{00405C89-0C79-4E98-9EF8-1CE5C01EFC58}" type="pres">
      <dgm:prSet presAssocID="{16ED46F1-8A61-49B2-8F34-729040D0F7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2B557A-E646-40A1-89F7-C47CED9725CC}" type="pres">
      <dgm:prSet presAssocID="{5EE4D596-9ED4-472C-8E16-C32F0E1185D2}" presName="linNode" presStyleCnt="0"/>
      <dgm:spPr/>
      <dgm:t>
        <a:bodyPr/>
        <a:lstStyle/>
        <a:p>
          <a:endParaRPr lang="en-US"/>
        </a:p>
      </dgm:t>
    </dgm:pt>
    <dgm:pt modelId="{D95089AA-EACC-4A6D-8332-0E68B108F8DC}" type="pres">
      <dgm:prSet presAssocID="{5EE4D596-9ED4-472C-8E16-C32F0E1185D2}" presName="parentText" presStyleLbl="node1" presStyleIdx="0" presStyleCnt="6" custScaleX="76327" custScaleY="140389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E1ECD-3A86-4042-932B-27C0349CD91B}" type="pres">
      <dgm:prSet presAssocID="{5EE4D596-9ED4-472C-8E16-C32F0E1185D2}" presName="descendantText" presStyleLbl="alignAccFollowNode1" presStyleIdx="0" presStyleCnt="5" custScaleX="112681" custScaleY="166991" custLinFactNeighborX="836" custLinFactNeighborY="-33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045EF-3C09-4B63-AC91-DE69E4E25012}" type="pres">
      <dgm:prSet presAssocID="{BB31B796-408A-4217-BB1E-8DC68B16F49F}" presName="sp" presStyleCnt="0"/>
      <dgm:spPr/>
      <dgm:t>
        <a:bodyPr/>
        <a:lstStyle/>
        <a:p>
          <a:endParaRPr lang="en-US"/>
        </a:p>
      </dgm:t>
    </dgm:pt>
    <dgm:pt modelId="{F9EEA38A-2E46-441B-855E-990AED148710}" type="pres">
      <dgm:prSet presAssocID="{5158A189-202B-47C8-BE8B-6625C1D061C6}" presName="linNode" presStyleCnt="0"/>
      <dgm:spPr/>
      <dgm:t>
        <a:bodyPr/>
        <a:lstStyle/>
        <a:p>
          <a:endParaRPr lang="en-US"/>
        </a:p>
      </dgm:t>
    </dgm:pt>
    <dgm:pt modelId="{E4C69CEA-D2B4-4245-81CC-6244868797AD}" type="pres">
      <dgm:prSet presAssocID="{5158A189-202B-47C8-BE8B-6625C1D061C6}" presName="parentText" presStyleLbl="node1" presStyleIdx="1" presStyleCnt="6" custScaleX="76327" custScaleY="180146" custLinFactNeighborX="-2143" custLinFactNeighborY="31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8AD6C-5EFA-453F-AD8D-42F85762E8D5}" type="pres">
      <dgm:prSet presAssocID="{5158A189-202B-47C8-BE8B-6625C1D061C6}" presName="descendantText" presStyleLbl="alignAccFollowNode1" presStyleIdx="1" presStyleCnt="5" custScaleX="112681" custScaleY="199187" custLinFactNeighborX="64940" custLinFactNeighborY="-10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BA450-6ABD-422F-B04E-C1370E3F9358}" type="pres">
      <dgm:prSet presAssocID="{82F16EA4-FEB9-4BC2-AAE6-89E5CB7B3C69}" presName="sp" presStyleCnt="0"/>
      <dgm:spPr/>
      <dgm:t>
        <a:bodyPr/>
        <a:lstStyle/>
        <a:p>
          <a:endParaRPr lang="en-US"/>
        </a:p>
      </dgm:t>
    </dgm:pt>
    <dgm:pt modelId="{C226A346-1727-49CC-8162-2192D69EEE30}" type="pres">
      <dgm:prSet presAssocID="{1C368E23-C205-4BDA-BDCA-2B0EC02439BA}" presName="linNode" presStyleCnt="0"/>
      <dgm:spPr/>
      <dgm:t>
        <a:bodyPr/>
        <a:lstStyle/>
        <a:p>
          <a:endParaRPr lang="en-US"/>
        </a:p>
      </dgm:t>
    </dgm:pt>
    <dgm:pt modelId="{02A5CEB2-C911-45CA-B46C-B7A80E9CDE78}" type="pres">
      <dgm:prSet presAssocID="{1C368E23-C205-4BDA-BDCA-2B0EC02439BA}" presName="parentText" presStyleLbl="node1" presStyleIdx="2" presStyleCnt="6" custScaleX="76327" custScaleY="257432" custLinFactNeighborX="-2151" custLinFactNeighborY="-27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C8F4B-602D-44C7-A5EF-0EB298883D66}" type="pres">
      <dgm:prSet presAssocID="{1C368E23-C205-4BDA-BDCA-2B0EC02439BA}" presName="descendantText" presStyleLbl="alignAccFollowNode1" presStyleIdx="2" presStyleCnt="5" custScaleX="114049" custScaleY="371098" custLinFactNeighborX="30" custLinFactNeighborY="-22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74CA0-16D7-44DB-80E8-1D328AF4305E}" type="pres">
      <dgm:prSet presAssocID="{7D47A614-A732-4708-B842-C7FB79BCB8DA}" presName="sp" presStyleCnt="0"/>
      <dgm:spPr/>
      <dgm:t>
        <a:bodyPr/>
        <a:lstStyle/>
        <a:p>
          <a:endParaRPr lang="en-US"/>
        </a:p>
      </dgm:t>
    </dgm:pt>
    <dgm:pt modelId="{5B0B3D2A-6053-463E-95DD-EBD44DE2000E}" type="pres">
      <dgm:prSet presAssocID="{81854573-89CB-4170-B68F-1A91781F1A7F}" presName="linNode" presStyleCnt="0"/>
      <dgm:spPr/>
      <dgm:t>
        <a:bodyPr/>
        <a:lstStyle/>
        <a:p>
          <a:endParaRPr lang="en-US"/>
        </a:p>
      </dgm:t>
    </dgm:pt>
    <dgm:pt modelId="{7F431969-69E9-43B6-9568-B99B3B900103}" type="pres">
      <dgm:prSet presAssocID="{81854573-89CB-4170-B68F-1A91781F1A7F}" presName="parentText" presStyleLbl="node1" presStyleIdx="3" presStyleCnt="6" custScaleX="75098" custScaleY="240396" custLinFactNeighborX="-3810" custLinFactNeighborY="63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02083-C095-46B6-8336-86DFA019FA15}" type="pres">
      <dgm:prSet presAssocID="{0FD5F004-5171-43F8-9A8B-B9E030D1E363}" presName="sp" presStyleCnt="0"/>
      <dgm:spPr/>
      <dgm:t>
        <a:bodyPr/>
        <a:lstStyle/>
        <a:p>
          <a:endParaRPr lang="en-US"/>
        </a:p>
      </dgm:t>
    </dgm:pt>
    <dgm:pt modelId="{11B12FA9-7BD2-4B6E-AECC-2C495D4AD7C2}" type="pres">
      <dgm:prSet presAssocID="{4AD4B199-2F00-44E1-AD21-63BEDCC87BA4}" presName="linNode" presStyleCnt="0"/>
      <dgm:spPr/>
      <dgm:t>
        <a:bodyPr/>
        <a:lstStyle/>
        <a:p>
          <a:endParaRPr lang="en-US"/>
        </a:p>
      </dgm:t>
    </dgm:pt>
    <dgm:pt modelId="{1CAFD841-D32E-4B21-BB53-A52E5BA75F8C}" type="pres">
      <dgm:prSet presAssocID="{4AD4B199-2F00-44E1-AD21-63BEDCC87BA4}" presName="parentText" presStyleLbl="node1" presStyleIdx="4" presStyleCnt="6" custScaleX="75817" custScaleY="225131" custLinFactNeighborX="-2156" custLinFactNeighborY="-58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9F6A1-B048-417B-ADD5-10E34845BDC3}" type="pres">
      <dgm:prSet presAssocID="{4AD4B199-2F00-44E1-AD21-63BEDCC87BA4}" presName="descendantText" presStyleLbl="alignAccFollowNode1" presStyleIdx="3" presStyleCnt="5" custScaleX="113038" custScaleY="349168" custLinFactY="-100000" custLinFactNeighborX="4922" custLinFactNeighborY="-197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7CA31-3014-43ED-AE5B-A4723D7DF449}" type="pres">
      <dgm:prSet presAssocID="{EFADF196-5BC0-43E0-90A8-7638C8C384A0}" presName="sp" presStyleCnt="0"/>
      <dgm:spPr/>
      <dgm:t>
        <a:bodyPr/>
        <a:lstStyle/>
        <a:p>
          <a:endParaRPr lang="en-US"/>
        </a:p>
      </dgm:t>
    </dgm:pt>
    <dgm:pt modelId="{80B79A40-9C57-4923-8E53-41CAD816483B}" type="pres">
      <dgm:prSet presAssocID="{6660F718-3E31-472D-A9E8-1FC5E718250F}" presName="linNode" presStyleCnt="0"/>
      <dgm:spPr/>
      <dgm:t>
        <a:bodyPr/>
        <a:lstStyle/>
        <a:p>
          <a:endParaRPr lang="en-US"/>
        </a:p>
      </dgm:t>
    </dgm:pt>
    <dgm:pt modelId="{28F709A0-81CF-49E5-AC89-9D7CDAD1FA2F}" type="pres">
      <dgm:prSet presAssocID="{6660F718-3E31-472D-A9E8-1FC5E718250F}" presName="parentText" presStyleLbl="node1" presStyleIdx="5" presStyleCnt="6" custScaleX="76327" custScaleY="230599" custLinFactNeighborX="-77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52DB1-D6A1-4D83-8114-1223FE357855}" type="pres">
      <dgm:prSet presAssocID="{6660F718-3E31-472D-A9E8-1FC5E718250F}" presName="descendantText" presStyleLbl="alignAccFollowNode1" presStyleIdx="4" presStyleCnt="5" custScaleX="112681" custScaleY="207726" custLinFactY="-140072" custLinFactNeighborX="1371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95C678-8173-4032-A9F4-8107F0AA3A06}" type="presOf" srcId="{7F368BA0-B9A8-4A03-AA6C-464E5650579B}" destId="{944E1ECD-3A86-4042-932B-27C0349CD91B}" srcOrd="0" destOrd="0" presId="urn:microsoft.com/office/officeart/2005/8/layout/vList5"/>
    <dgm:cxn modelId="{BA36ECD7-0B9E-4060-BF4F-7B48B32DC2DE}" type="presOf" srcId="{8E1B6D78-C2BF-4B11-9F93-C5E161323905}" destId="{473C8F4B-602D-44C7-A5EF-0EB298883D66}" srcOrd="0" destOrd="1" presId="urn:microsoft.com/office/officeart/2005/8/layout/vList5"/>
    <dgm:cxn modelId="{17D2697F-9754-4632-B27A-703CB3499DEB}" srcId="{16ED46F1-8A61-49B2-8F34-729040D0F741}" destId="{81854573-89CB-4170-B68F-1A91781F1A7F}" srcOrd="3" destOrd="0" parTransId="{CA4F1C09-8CDA-4947-B5D2-121BA1B744A5}" sibTransId="{0FD5F004-5171-43F8-9A8B-B9E030D1E363}"/>
    <dgm:cxn modelId="{A20BC140-5E56-4984-99E2-D6D76E8B8C37}" type="presOf" srcId="{7E042D98-755D-4E07-98EE-DD94B2BEFAEB}" destId="{EAD9F6A1-B048-417B-ADD5-10E34845BDC3}" srcOrd="0" destOrd="1" presId="urn:microsoft.com/office/officeart/2005/8/layout/vList5"/>
    <dgm:cxn modelId="{F9265F9D-2EDB-4AB9-A8C7-8929A57AB702}" srcId="{4AD4B199-2F00-44E1-AD21-63BEDCC87BA4}" destId="{7E042D98-755D-4E07-98EE-DD94B2BEFAEB}" srcOrd="1" destOrd="0" parTransId="{9877A373-E778-4817-A010-CBC1059189E0}" sibTransId="{4362503C-461A-40EE-A534-467F96B18C41}"/>
    <dgm:cxn modelId="{320245D4-6E01-4A19-977F-8CADAB5D6150}" srcId="{16ED46F1-8A61-49B2-8F34-729040D0F741}" destId="{5158A189-202B-47C8-BE8B-6625C1D061C6}" srcOrd="1" destOrd="0" parTransId="{DC5B274C-72DF-47CB-A8B3-EE5169F17E74}" sibTransId="{82F16EA4-FEB9-4BC2-AAE6-89E5CB7B3C69}"/>
    <dgm:cxn modelId="{C39F8E92-67CB-461D-BFB2-A4968F67EB3A}" type="presOf" srcId="{81854573-89CB-4170-B68F-1A91781F1A7F}" destId="{7F431969-69E9-43B6-9568-B99B3B900103}" srcOrd="0" destOrd="0" presId="urn:microsoft.com/office/officeart/2005/8/layout/vList5"/>
    <dgm:cxn modelId="{32156F24-58FB-4FD9-A808-E6BB4CED48E8}" type="presOf" srcId="{16ED46F1-8A61-49B2-8F34-729040D0F741}" destId="{00405C89-0C79-4E98-9EF8-1CE5C01EFC58}" srcOrd="0" destOrd="0" presId="urn:microsoft.com/office/officeart/2005/8/layout/vList5"/>
    <dgm:cxn modelId="{56970623-6B69-4B59-B1E1-C0784DEACF6B}" srcId="{4AD4B199-2F00-44E1-AD21-63BEDCC87BA4}" destId="{0AC3ED6E-AADD-4885-9FEF-15636B916EBF}" srcOrd="0" destOrd="0" parTransId="{56B6FACF-C700-44EB-B32E-9F6ECF9BA158}" sibTransId="{D5F76055-8E22-450A-BB87-0DDC2B20F7B8}"/>
    <dgm:cxn modelId="{0F85A321-34EF-412C-88AF-C6B1EDE74155}" srcId="{1C368E23-C205-4BDA-BDCA-2B0EC02439BA}" destId="{1D616D02-800C-48F9-B8C0-FAFDCD089647}" srcOrd="0" destOrd="0" parTransId="{BAF93F53-D2D6-40EC-BE8B-EEB21A4D36D4}" sibTransId="{E77CA464-9BBB-446B-A0ED-A26CE97BFF9A}"/>
    <dgm:cxn modelId="{83FFE884-02A4-4B3C-9B25-74E8926C6A6E}" type="presOf" srcId="{4AD4B199-2F00-44E1-AD21-63BEDCC87BA4}" destId="{1CAFD841-D32E-4B21-BB53-A52E5BA75F8C}" srcOrd="0" destOrd="0" presId="urn:microsoft.com/office/officeart/2005/8/layout/vList5"/>
    <dgm:cxn modelId="{432A3363-A971-4957-9142-E380DCC8F065}" srcId="{16ED46F1-8A61-49B2-8F34-729040D0F741}" destId="{6660F718-3E31-472D-A9E8-1FC5E718250F}" srcOrd="5" destOrd="0" parTransId="{DAFC5BAE-7271-440A-858D-02E8C7A8802E}" sibTransId="{337D54D5-CECB-47E0-B43D-52CE4C08B00B}"/>
    <dgm:cxn modelId="{1C848996-B3E3-4F5E-A4C8-8975335AB395}" type="presOf" srcId="{F4021611-4149-4CF3-95CC-7EFEC967DF55}" destId="{EA752DB1-D6A1-4D83-8114-1223FE357855}" srcOrd="0" destOrd="0" presId="urn:microsoft.com/office/officeart/2005/8/layout/vList5"/>
    <dgm:cxn modelId="{D41D0BD0-7CEB-499D-8047-0BED7294FC0F}" srcId="{1C368E23-C205-4BDA-BDCA-2B0EC02439BA}" destId="{8E1B6D78-C2BF-4B11-9F93-C5E161323905}" srcOrd="1" destOrd="0" parTransId="{6B420AAA-5A92-4C52-8F4B-032BA98E3E28}" sibTransId="{353D4F73-A9B7-47CB-A2C8-C38683C419DB}"/>
    <dgm:cxn modelId="{D78C050E-0D0F-4AE2-9FA2-07ECBBA9837D}" type="presOf" srcId="{6660F718-3E31-472D-A9E8-1FC5E718250F}" destId="{28F709A0-81CF-49E5-AC89-9D7CDAD1FA2F}" srcOrd="0" destOrd="0" presId="urn:microsoft.com/office/officeart/2005/8/layout/vList5"/>
    <dgm:cxn modelId="{7E1E29D4-77CA-4DA8-A562-3A57CCE99221}" srcId="{16ED46F1-8A61-49B2-8F34-729040D0F741}" destId="{5EE4D596-9ED4-472C-8E16-C32F0E1185D2}" srcOrd="0" destOrd="0" parTransId="{7E3E228B-D073-4464-BE97-0F227113CCD7}" sibTransId="{BB31B796-408A-4217-BB1E-8DC68B16F49F}"/>
    <dgm:cxn modelId="{2C6B11C7-1FF8-4CC4-B5A3-875F9D6678AE}" srcId="{16ED46F1-8A61-49B2-8F34-729040D0F741}" destId="{1C368E23-C205-4BDA-BDCA-2B0EC02439BA}" srcOrd="2" destOrd="0" parTransId="{44374F9F-FCDA-4840-A30D-18F91B099063}" sibTransId="{7D47A614-A732-4708-B842-C7FB79BCB8DA}"/>
    <dgm:cxn modelId="{D9819BA8-1DC7-4DEE-81C0-C5FBC7DA094B}" srcId="{6660F718-3E31-472D-A9E8-1FC5E718250F}" destId="{F4021611-4149-4CF3-95CC-7EFEC967DF55}" srcOrd="0" destOrd="0" parTransId="{47CDBF5B-D617-4F3E-9974-03E2E05C85CD}" sibTransId="{4DFB0187-17E0-4328-BD9A-E6D8895CC528}"/>
    <dgm:cxn modelId="{381C0AFB-C981-4212-B502-0FA9722D4304}" srcId="{5158A189-202B-47C8-BE8B-6625C1D061C6}" destId="{A7B7BEA8-FDEA-45E1-9723-309FBE88BB68}" srcOrd="0" destOrd="0" parTransId="{CA3AED9F-8A8C-407C-A0D0-59BCE31D0239}" sibTransId="{7C87D60C-F75F-4046-B96E-F2910F965BC1}"/>
    <dgm:cxn modelId="{A5045448-88F4-4C4E-9DB8-DDA55FDBD0A9}" type="presOf" srcId="{5158A189-202B-47C8-BE8B-6625C1D061C6}" destId="{E4C69CEA-D2B4-4245-81CC-6244868797AD}" srcOrd="0" destOrd="0" presId="urn:microsoft.com/office/officeart/2005/8/layout/vList5"/>
    <dgm:cxn modelId="{F8F9A083-8537-42B7-BCF9-5CC9DEAE3AA7}" type="presOf" srcId="{E4BE0BE4-3CB3-4F1F-ABB9-9A9FF55CB439}" destId="{AAC8AD6C-5EFA-453F-AD8D-42F85762E8D5}" srcOrd="0" destOrd="1" presId="urn:microsoft.com/office/officeart/2005/8/layout/vList5"/>
    <dgm:cxn modelId="{B08327B0-06B3-4CFD-BF5F-1C1CEE2BF0E4}" type="presOf" srcId="{1C368E23-C205-4BDA-BDCA-2B0EC02439BA}" destId="{02A5CEB2-C911-45CA-B46C-B7A80E9CDE78}" srcOrd="0" destOrd="0" presId="urn:microsoft.com/office/officeart/2005/8/layout/vList5"/>
    <dgm:cxn modelId="{D446448D-50EC-44F5-A412-BDDA48F3A517}" srcId="{5EE4D596-9ED4-472C-8E16-C32F0E1185D2}" destId="{7F368BA0-B9A8-4A03-AA6C-464E5650579B}" srcOrd="0" destOrd="0" parTransId="{6BC022ED-225B-46A5-9F5D-DE0E655F0CEC}" sibTransId="{F06CD2A3-9B40-43A8-B40F-AEF62FA5F298}"/>
    <dgm:cxn modelId="{B4F28B0E-F302-46F4-88F5-C62AD1F1A8B5}" type="presOf" srcId="{1D616D02-800C-48F9-B8C0-FAFDCD089647}" destId="{473C8F4B-602D-44C7-A5EF-0EB298883D66}" srcOrd="0" destOrd="0" presId="urn:microsoft.com/office/officeart/2005/8/layout/vList5"/>
    <dgm:cxn modelId="{49769450-5C39-43A9-B2B5-391CB949E85D}" type="presOf" srcId="{0AC3ED6E-AADD-4885-9FEF-15636B916EBF}" destId="{EAD9F6A1-B048-417B-ADD5-10E34845BDC3}" srcOrd="0" destOrd="0" presId="urn:microsoft.com/office/officeart/2005/8/layout/vList5"/>
    <dgm:cxn modelId="{4ED0FF3D-AFA7-483C-9E3C-C6C325A14A40}" type="presOf" srcId="{A7B7BEA8-FDEA-45E1-9723-309FBE88BB68}" destId="{AAC8AD6C-5EFA-453F-AD8D-42F85762E8D5}" srcOrd="0" destOrd="0" presId="urn:microsoft.com/office/officeart/2005/8/layout/vList5"/>
    <dgm:cxn modelId="{E24012A8-AB9C-496D-8219-6ADB4B88CE75}" type="presOf" srcId="{5EE4D596-9ED4-472C-8E16-C32F0E1185D2}" destId="{D95089AA-EACC-4A6D-8332-0E68B108F8DC}" srcOrd="0" destOrd="0" presId="urn:microsoft.com/office/officeart/2005/8/layout/vList5"/>
    <dgm:cxn modelId="{764A704A-7B0E-4BF5-B1E7-833BB37D5874}" srcId="{16ED46F1-8A61-49B2-8F34-729040D0F741}" destId="{4AD4B199-2F00-44E1-AD21-63BEDCC87BA4}" srcOrd="4" destOrd="0" parTransId="{85D2605A-6FC0-4097-8A49-67D88C5182AB}" sibTransId="{EFADF196-5BC0-43E0-90A8-7638C8C384A0}"/>
    <dgm:cxn modelId="{D01223D8-8B3C-42C9-BB7C-2C39782DD326}" srcId="{5158A189-202B-47C8-BE8B-6625C1D061C6}" destId="{E4BE0BE4-3CB3-4F1F-ABB9-9A9FF55CB439}" srcOrd="1" destOrd="0" parTransId="{EEE4F0CE-BADB-42F0-B80B-F635BD6FD1CB}" sibTransId="{9A9DA8CD-CF69-431A-9A88-A1920AACE6C6}"/>
    <dgm:cxn modelId="{8181B78B-A67B-4AAA-A5BE-52F09BDCC24A}" type="presParOf" srcId="{00405C89-0C79-4E98-9EF8-1CE5C01EFC58}" destId="{852B557A-E646-40A1-89F7-C47CED9725CC}" srcOrd="0" destOrd="0" presId="urn:microsoft.com/office/officeart/2005/8/layout/vList5"/>
    <dgm:cxn modelId="{7C24531A-76E9-416E-B9F7-A8336EB2C253}" type="presParOf" srcId="{852B557A-E646-40A1-89F7-C47CED9725CC}" destId="{D95089AA-EACC-4A6D-8332-0E68B108F8DC}" srcOrd="0" destOrd="0" presId="urn:microsoft.com/office/officeart/2005/8/layout/vList5"/>
    <dgm:cxn modelId="{1102B395-724C-4E27-8314-1DC00690BB40}" type="presParOf" srcId="{852B557A-E646-40A1-89F7-C47CED9725CC}" destId="{944E1ECD-3A86-4042-932B-27C0349CD91B}" srcOrd="1" destOrd="0" presId="urn:microsoft.com/office/officeart/2005/8/layout/vList5"/>
    <dgm:cxn modelId="{35544636-A0A2-4613-8077-E8E68AE3A4BC}" type="presParOf" srcId="{00405C89-0C79-4E98-9EF8-1CE5C01EFC58}" destId="{FAD045EF-3C09-4B63-AC91-DE69E4E25012}" srcOrd="1" destOrd="0" presId="urn:microsoft.com/office/officeart/2005/8/layout/vList5"/>
    <dgm:cxn modelId="{0F579168-13DC-46EB-890E-E604972BB2E3}" type="presParOf" srcId="{00405C89-0C79-4E98-9EF8-1CE5C01EFC58}" destId="{F9EEA38A-2E46-441B-855E-990AED148710}" srcOrd="2" destOrd="0" presId="urn:microsoft.com/office/officeart/2005/8/layout/vList5"/>
    <dgm:cxn modelId="{B55ADE9F-60F3-45C2-AF2F-B6AD72E4BF0C}" type="presParOf" srcId="{F9EEA38A-2E46-441B-855E-990AED148710}" destId="{E4C69CEA-D2B4-4245-81CC-6244868797AD}" srcOrd="0" destOrd="0" presId="urn:microsoft.com/office/officeart/2005/8/layout/vList5"/>
    <dgm:cxn modelId="{5EAEDD10-A299-4AE8-8D7F-DD20E9732566}" type="presParOf" srcId="{F9EEA38A-2E46-441B-855E-990AED148710}" destId="{AAC8AD6C-5EFA-453F-AD8D-42F85762E8D5}" srcOrd="1" destOrd="0" presId="urn:microsoft.com/office/officeart/2005/8/layout/vList5"/>
    <dgm:cxn modelId="{4D848AF5-11DC-4BE1-955B-392D346EC86A}" type="presParOf" srcId="{00405C89-0C79-4E98-9EF8-1CE5C01EFC58}" destId="{904BA450-6ABD-422F-B04E-C1370E3F9358}" srcOrd="3" destOrd="0" presId="urn:microsoft.com/office/officeart/2005/8/layout/vList5"/>
    <dgm:cxn modelId="{D0D1E317-9047-44F7-B6DE-61243D45EBE0}" type="presParOf" srcId="{00405C89-0C79-4E98-9EF8-1CE5C01EFC58}" destId="{C226A346-1727-49CC-8162-2192D69EEE30}" srcOrd="4" destOrd="0" presId="urn:microsoft.com/office/officeart/2005/8/layout/vList5"/>
    <dgm:cxn modelId="{029F4D29-5996-4DE7-8F58-987ED25C0116}" type="presParOf" srcId="{C226A346-1727-49CC-8162-2192D69EEE30}" destId="{02A5CEB2-C911-45CA-B46C-B7A80E9CDE78}" srcOrd="0" destOrd="0" presId="urn:microsoft.com/office/officeart/2005/8/layout/vList5"/>
    <dgm:cxn modelId="{249B0203-2E90-4865-BAB9-7F0AE173EE91}" type="presParOf" srcId="{C226A346-1727-49CC-8162-2192D69EEE30}" destId="{473C8F4B-602D-44C7-A5EF-0EB298883D66}" srcOrd="1" destOrd="0" presId="urn:microsoft.com/office/officeart/2005/8/layout/vList5"/>
    <dgm:cxn modelId="{A5DB0155-2F43-49BC-B9F8-3AEE02634C35}" type="presParOf" srcId="{00405C89-0C79-4E98-9EF8-1CE5C01EFC58}" destId="{3FB74CA0-16D7-44DB-80E8-1D328AF4305E}" srcOrd="5" destOrd="0" presId="urn:microsoft.com/office/officeart/2005/8/layout/vList5"/>
    <dgm:cxn modelId="{02E28AF6-5A7B-4C36-AD51-CBF43E3CDC58}" type="presParOf" srcId="{00405C89-0C79-4E98-9EF8-1CE5C01EFC58}" destId="{5B0B3D2A-6053-463E-95DD-EBD44DE2000E}" srcOrd="6" destOrd="0" presId="urn:microsoft.com/office/officeart/2005/8/layout/vList5"/>
    <dgm:cxn modelId="{09CF6D73-1800-45F0-A7EF-E08C93FB949A}" type="presParOf" srcId="{5B0B3D2A-6053-463E-95DD-EBD44DE2000E}" destId="{7F431969-69E9-43B6-9568-B99B3B900103}" srcOrd="0" destOrd="0" presId="urn:microsoft.com/office/officeart/2005/8/layout/vList5"/>
    <dgm:cxn modelId="{2BAF6607-F27B-4EAE-B0CF-73949DA7E5FB}" type="presParOf" srcId="{00405C89-0C79-4E98-9EF8-1CE5C01EFC58}" destId="{F2D02083-C095-46B6-8336-86DFA019FA15}" srcOrd="7" destOrd="0" presId="urn:microsoft.com/office/officeart/2005/8/layout/vList5"/>
    <dgm:cxn modelId="{7677323F-7BC3-467B-93EA-B5760A50D639}" type="presParOf" srcId="{00405C89-0C79-4E98-9EF8-1CE5C01EFC58}" destId="{11B12FA9-7BD2-4B6E-AECC-2C495D4AD7C2}" srcOrd="8" destOrd="0" presId="urn:microsoft.com/office/officeart/2005/8/layout/vList5"/>
    <dgm:cxn modelId="{EAF088D7-81F5-44BC-8610-4A3E20FD5BEA}" type="presParOf" srcId="{11B12FA9-7BD2-4B6E-AECC-2C495D4AD7C2}" destId="{1CAFD841-D32E-4B21-BB53-A52E5BA75F8C}" srcOrd="0" destOrd="0" presId="urn:microsoft.com/office/officeart/2005/8/layout/vList5"/>
    <dgm:cxn modelId="{E425AF5F-1005-4199-9BCB-46C6584EE5B6}" type="presParOf" srcId="{11B12FA9-7BD2-4B6E-AECC-2C495D4AD7C2}" destId="{EAD9F6A1-B048-417B-ADD5-10E34845BDC3}" srcOrd="1" destOrd="0" presId="urn:microsoft.com/office/officeart/2005/8/layout/vList5"/>
    <dgm:cxn modelId="{218F11B5-E003-4A0B-B2BC-FB14A0A35185}" type="presParOf" srcId="{00405C89-0C79-4E98-9EF8-1CE5C01EFC58}" destId="{CA87CA31-3014-43ED-AE5B-A4723D7DF449}" srcOrd="9" destOrd="0" presId="urn:microsoft.com/office/officeart/2005/8/layout/vList5"/>
    <dgm:cxn modelId="{C7BF2984-E799-4EAD-962C-0C61811B5F97}" type="presParOf" srcId="{00405C89-0C79-4E98-9EF8-1CE5C01EFC58}" destId="{80B79A40-9C57-4923-8E53-41CAD816483B}" srcOrd="10" destOrd="0" presId="urn:microsoft.com/office/officeart/2005/8/layout/vList5"/>
    <dgm:cxn modelId="{3D25D90F-EC67-4965-A984-69DC27376787}" type="presParOf" srcId="{80B79A40-9C57-4923-8E53-41CAD816483B}" destId="{28F709A0-81CF-49E5-AC89-9D7CDAD1FA2F}" srcOrd="0" destOrd="0" presId="urn:microsoft.com/office/officeart/2005/8/layout/vList5"/>
    <dgm:cxn modelId="{1B3A200B-91BC-4868-BE71-D1C5627CA80A}" type="presParOf" srcId="{80B79A40-9C57-4923-8E53-41CAD816483B}" destId="{EA752DB1-D6A1-4D83-8114-1223FE357855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ED46F1-8A61-49B2-8F34-729040D0F741}" type="doc">
      <dgm:prSet loTypeId="urn:microsoft.com/office/officeart/2005/8/layout/vList5" loCatId="list" qsTypeId="urn:microsoft.com/office/officeart/2005/8/quickstyle/3d2#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6660F718-3E31-472D-A9E8-1FC5E718250F}">
      <dgm:prSet phldrT="[Text]" custT="1"/>
      <dgm:spPr/>
      <dgm:t>
        <a:bodyPr/>
        <a:lstStyle/>
        <a:p>
          <a:r>
            <a:rPr lang="en-US" sz="1800" b="1" dirty="0"/>
            <a:t>Funds for  Cooking competition</a:t>
          </a:r>
        </a:p>
      </dgm:t>
    </dgm:pt>
    <dgm:pt modelId="{DAFC5BAE-7271-440A-858D-02E8C7A8802E}" type="parTrans" cxnId="{432A3363-A971-4957-9142-E380DCC8F065}">
      <dgm:prSet/>
      <dgm:spPr/>
      <dgm:t>
        <a:bodyPr/>
        <a:lstStyle/>
        <a:p>
          <a:endParaRPr lang="en-US" sz="1800"/>
        </a:p>
      </dgm:t>
    </dgm:pt>
    <dgm:pt modelId="{337D54D5-CECB-47E0-B43D-52CE4C08B00B}" type="sibTrans" cxnId="{432A3363-A971-4957-9142-E380DCC8F065}">
      <dgm:prSet/>
      <dgm:spPr/>
      <dgm:t>
        <a:bodyPr/>
        <a:lstStyle/>
        <a:p>
          <a:endParaRPr lang="en-US" sz="1800"/>
        </a:p>
      </dgm:t>
    </dgm:pt>
    <dgm:pt modelId="{F4021611-4149-4CF3-95CC-7EFEC967DF55}">
      <dgm:prSet phldrT="[Text]" custT="1"/>
      <dgm:spPr/>
      <dgm:t>
        <a:bodyPr/>
        <a:lstStyle/>
        <a:p>
          <a:endParaRPr lang="en-US" sz="1600" dirty="0"/>
        </a:p>
      </dgm:t>
    </dgm:pt>
    <dgm:pt modelId="{47CDBF5B-D617-4F3E-9974-03E2E05C85CD}" type="parTrans" cxnId="{D9819BA8-1DC7-4DEE-81C0-C5FBC7DA094B}">
      <dgm:prSet/>
      <dgm:spPr/>
      <dgm:t>
        <a:bodyPr/>
        <a:lstStyle/>
        <a:p>
          <a:endParaRPr lang="en-US" sz="1800"/>
        </a:p>
      </dgm:t>
    </dgm:pt>
    <dgm:pt modelId="{4DFB0187-17E0-4328-BD9A-E6D8895CC528}" type="sibTrans" cxnId="{D9819BA8-1DC7-4DEE-81C0-C5FBC7DA094B}">
      <dgm:prSet/>
      <dgm:spPr/>
      <dgm:t>
        <a:bodyPr/>
        <a:lstStyle/>
        <a:p>
          <a:endParaRPr lang="en-US" sz="1800"/>
        </a:p>
      </dgm:t>
    </dgm:pt>
    <dgm:pt modelId="{5EE4D596-9ED4-472C-8E16-C32F0E1185D2}">
      <dgm:prSet custT="1"/>
      <dgm:spPr/>
      <dgm:t>
        <a:bodyPr/>
        <a:lstStyle/>
        <a:p>
          <a:r>
            <a:rPr lang="en-US" sz="1800" b="1" dirty="0"/>
            <a:t>Who can participate</a:t>
          </a:r>
        </a:p>
      </dgm:t>
    </dgm:pt>
    <dgm:pt modelId="{7E3E228B-D073-4464-BE97-0F227113CCD7}" type="parTrans" cxnId="{7E1E29D4-77CA-4DA8-A562-3A57CCE99221}">
      <dgm:prSet/>
      <dgm:spPr/>
      <dgm:t>
        <a:bodyPr/>
        <a:lstStyle/>
        <a:p>
          <a:endParaRPr lang="en-US" sz="1800"/>
        </a:p>
      </dgm:t>
    </dgm:pt>
    <dgm:pt modelId="{BB31B796-408A-4217-BB1E-8DC68B16F49F}" type="sibTrans" cxnId="{7E1E29D4-77CA-4DA8-A562-3A57CCE99221}">
      <dgm:prSet/>
      <dgm:spPr/>
      <dgm:t>
        <a:bodyPr/>
        <a:lstStyle/>
        <a:p>
          <a:endParaRPr lang="en-US" sz="1800"/>
        </a:p>
      </dgm:t>
    </dgm:pt>
    <dgm:pt modelId="{1C368E23-C205-4BDA-BDCA-2B0EC02439BA}">
      <dgm:prSet custT="1"/>
      <dgm:spPr/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dirty="0"/>
            <a:t>Who will be the Judges</a:t>
          </a:r>
        </a:p>
      </dgm:t>
    </dgm:pt>
    <dgm:pt modelId="{44374F9F-FCDA-4840-A30D-18F91B099063}" type="parTrans" cxnId="{2C6B11C7-1FF8-4CC4-B5A3-875F9D6678AE}">
      <dgm:prSet/>
      <dgm:spPr/>
      <dgm:t>
        <a:bodyPr/>
        <a:lstStyle/>
        <a:p>
          <a:endParaRPr lang="en-US" sz="1800"/>
        </a:p>
      </dgm:t>
    </dgm:pt>
    <dgm:pt modelId="{7D47A614-A732-4708-B842-C7FB79BCB8DA}" type="sibTrans" cxnId="{2C6B11C7-1FF8-4CC4-B5A3-875F9D6678AE}">
      <dgm:prSet/>
      <dgm:spPr/>
      <dgm:t>
        <a:bodyPr/>
        <a:lstStyle/>
        <a:p>
          <a:endParaRPr lang="en-US" sz="1800"/>
        </a:p>
      </dgm:t>
    </dgm:pt>
    <dgm:pt modelId="{5158A189-202B-47C8-BE8B-6625C1D061C6}">
      <dgm:prSet custT="1"/>
      <dgm:spPr/>
      <dgm:t>
        <a:bodyPr/>
        <a:lstStyle/>
        <a:p>
          <a:r>
            <a:rPr lang="en-US" sz="1800" b="1" dirty="0"/>
            <a:t>Identification of the activities to be carried out</a:t>
          </a:r>
        </a:p>
      </dgm:t>
    </dgm:pt>
    <dgm:pt modelId="{DC5B274C-72DF-47CB-A8B3-EE5169F17E74}" type="parTrans" cxnId="{320245D4-6E01-4A19-977F-8CADAB5D6150}">
      <dgm:prSet/>
      <dgm:spPr/>
      <dgm:t>
        <a:bodyPr/>
        <a:lstStyle/>
        <a:p>
          <a:endParaRPr lang="en-US" sz="1800"/>
        </a:p>
      </dgm:t>
    </dgm:pt>
    <dgm:pt modelId="{82F16EA4-FEB9-4BC2-AAE6-89E5CB7B3C69}" type="sibTrans" cxnId="{320245D4-6E01-4A19-977F-8CADAB5D6150}">
      <dgm:prSet/>
      <dgm:spPr/>
      <dgm:t>
        <a:bodyPr/>
        <a:lstStyle/>
        <a:p>
          <a:endParaRPr lang="en-US" sz="1800"/>
        </a:p>
      </dgm:t>
    </dgm:pt>
    <dgm:pt modelId="{7F368BA0-B9A8-4A03-AA6C-464E5650579B}">
      <dgm:prSet custT="1"/>
      <dgm:spPr/>
      <dgm:t>
        <a:bodyPr/>
        <a:lstStyle/>
        <a:p>
          <a:pPr algn="just"/>
          <a:r>
            <a:rPr lang="en-US" sz="1600" dirty="0"/>
            <a:t>All the Cook cum helpers, interested community members.</a:t>
          </a:r>
        </a:p>
      </dgm:t>
    </dgm:pt>
    <dgm:pt modelId="{6BC022ED-225B-46A5-9F5D-DE0E655F0CEC}" type="parTrans" cxnId="{D446448D-50EC-44F5-A412-BDDA48F3A517}">
      <dgm:prSet/>
      <dgm:spPr/>
      <dgm:t>
        <a:bodyPr/>
        <a:lstStyle/>
        <a:p>
          <a:endParaRPr lang="en-US" sz="1800"/>
        </a:p>
      </dgm:t>
    </dgm:pt>
    <dgm:pt modelId="{F06CD2A3-9B40-43A8-B40F-AEF62FA5F298}" type="sibTrans" cxnId="{D446448D-50EC-44F5-A412-BDDA48F3A517}">
      <dgm:prSet/>
      <dgm:spPr/>
      <dgm:t>
        <a:bodyPr/>
        <a:lstStyle/>
        <a:p>
          <a:endParaRPr lang="en-US" sz="1800"/>
        </a:p>
      </dgm:t>
    </dgm:pt>
    <dgm:pt modelId="{A7B7BEA8-FDEA-45E1-9723-309FBE88BB68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600" dirty="0"/>
            <a:t>Cooking of pulses/cooking of vegetables/different types of chapattis,</a:t>
          </a:r>
        </a:p>
      </dgm:t>
    </dgm:pt>
    <dgm:pt modelId="{CA3AED9F-8A8C-407C-A0D0-59BCE31D0239}" type="parTrans" cxnId="{381C0AFB-C981-4212-B502-0FA9722D4304}">
      <dgm:prSet/>
      <dgm:spPr/>
      <dgm:t>
        <a:bodyPr/>
        <a:lstStyle/>
        <a:p>
          <a:endParaRPr lang="en-US" sz="1800"/>
        </a:p>
      </dgm:t>
    </dgm:pt>
    <dgm:pt modelId="{7C87D60C-F75F-4046-B96E-F2910F965BC1}" type="sibTrans" cxnId="{381C0AFB-C981-4212-B502-0FA9722D4304}">
      <dgm:prSet/>
      <dgm:spPr/>
      <dgm:t>
        <a:bodyPr/>
        <a:lstStyle/>
        <a:p>
          <a:endParaRPr lang="en-US" sz="1800"/>
        </a:p>
      </dgm:t>
    </dgm:pt>
    <dgm:pt modelId="{81854573-89CB-4170-B68F-1A91781F1A7F}">
      <dgm:prSet custT="1"/>
      <dgm:spPr/>
      <dgm:t>
        <a:bodyPr/>
        <a:lstStyle/>
        <a:p>
          <a:r>
            <a:rPr lang="en-US" sz="1800" b="1" dirty="0"/>
            <a:t>Recognition of cook cum helpers</a:t>
          </a:r>
        </a:p>
      </dgm:t>
    </dgm:pt>
    <dgm:pt modelId="{CA4F1C09-8CDA-4947-B5D2-121BA1B744A5}" type="parTrans" cxnId="{17D2697F-9754-4632-B27A-703CB3499DEB}">
      <dgm:prSet/>
      <dgm:spPr/>
      <dgm:t>
        <a:bodyPr/>
        <a:lstStyle/>
        <a:p>
          <a:endParaRPr lang="en-US"/>
        </a:p>
      </dgm:t>
    </dgm:pt>
    <dgm:pt modelId="{0FD5F004-5171-43F8-9A8B-B9E030D1E363}" type="sibTrans" cxnId="{17D2697F-9754-4632-B27A-703CB3499DEB}">
      <dgm:prSet/>
      <dgm:spPr/>
      <dgm:t>
        <a:bodyPr/>
        <a:lstStyle/>
        <a:p>
          <a:endParaRPr lang="en-US"/>
        </a:p>
      </dgm:t>
    </dgm:pt>
    <dgm:pt modelId="{1D616D02-800C-48F9-B8C0-FAFDCD089647}">
      <dgm:prSet custT="1"/>
      <dgm:spPr/>
      <dgm:t>
        <a:bodyPr/>
        <a:lstStyle/>
        <a:p>
          <a:pPr algn="just"/>
          <a:r>
            <a:rPr lang="en-IN" sz="1600" dirty="0"/>
            <a:t>Children (2 children each from primary and upper primary classes) and nutritionists (Home Science College/UNICEF) of that block/district may be selected. </a:t>
          </a:r>
          <a:endParaRPr lang="en-US" sz="1600" dirty="0"/>
        </a:p>
      </dgm:t>
    </dgm:pt>
    <dgm:pt modelId="{E77CA464-9BBB-446B-A0ED-A26CE97BFF9A}" type="sibTrans" cxnId="{0F85A321-34EF-412C-88AF-C6B1EDE74155}">
      <dgm:prSet/>
      <dgm:spPr/>
      <dgm:t>
        <a:bodyPr/>
        <a:lstStyle/>
        <a:p>
          <a:endParaRPr lang="en-US" sz="1800"/>
        </a:p>
      </dgm:t>
    </dgm:pt>
    <dgm:pt modelId="{BAF93F53-D2D6-40EC-BE8B-EEB21A4D36D4}" type="parTrans" cxnId="{0F85A321-34EF-412C-88AF-C6B1EDE74155}">
      <dgm:prSet/>
      <dgm:spPr/>
      <dgm:t>
        <a:bodyPr/>
        <a:lstStyle/>
        <a:p>
          <a:endParaRPr lang="en-US" sz="1800"/>
        </a:p>
      </dgm:t>
    </dgm:pt>
    <dgm:pt modelId="{B3A5D3FB-5631-4AAB-87C7-3FCC12075F1C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600" dirty="0"/>
            <a:t>Methods of  cooking/methods of washing vegetables,</a:t>
          </a:r>
        </a:p>
      </dgm:t>
    </dgm:pt>
    <dgm:pt modelId="{287CC045-549F-4B09-80CD-E68A76CB9F7D}" type="parTrans" cxnId="{4D82C205-0EAC-4BD2-B502-4794AD462ADC}">
      <dgm:prSet/>
      <dgm:spPr/>
      <dgm:t>
        <a:bodyPr/>
        <a:lstStyle/>
        <a:p>
          <a:endParaRPr lang="en-US"/>
        </a:p>
      </dgm:t>
    </dgm:pt>
    <dgm:pt modelId="{17005B65-2E0D-439E-B74D-E0D5C2638A7E}" type="sibTrans" cxnId="{4D82C205-0EAC-4BD2-B502-4794AD462ADC}">
      <dgm:prSet/>
      <dgm:spPr/>
      <dgm:t>
        <a:bodyPr/>
        <a:lstStyle/>
        <a:p>
          <a:endParaRPr lang="en-US"/>
        </a:p>
      </dgm:t>
    </dgm:pt>
    <dgm:pt modelId="{43D0FE6C-2E0A-43FF-82CE-DA418BB5E050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600" dirty="0"/>
            <a:t>Food safety issues, hand washing etc.</a:t>
          </a:r>
        </a:p>
      </dgm:t>
    </dgm:pt>
    <dgm:pt modelId="{49B854B9-B58C-4B8B-87EB-9B177185F21E}" type="parTrans" cxnId="{372D60D3-C9EB-41BB-9164-2F51AAB5ECA8}">
      <dgm:prSet/>
      <dgm:spPr/>
      <dgm:t>
        <a:bodyPr/>
        <a:lstStyle/>
        <a:p>
          <a:endParaRPr lang="en-US"/>
        </a:p>
      </dgm:t>
    </dgm:pt>
    <dgm:pt modelId="{1C51A960-1DEB-4DAE-8B3D-2679B061450A}" type="sibTrans" cxnId="{372D60D3-C9EB-41BB-9164-2F51AAB5ECA8}">
      <dgm:prSet/>
      <dgm:spPr/>
      <dgm:t>
        <a:bodyPr/>
        <a:lstStyle/>
        <a:p>
          <a:endParaRPr lang="en-US"/>
        </a:p>
      </dgm:t>
    </dgm:pt>
    <dgm:pt modelId="{BEAE980E-910B-4279-B7B9-4B17938F9B70}">
      <dgm:prSet custT="1"/>
      <dgm:spPr/>
      <dgm:t>
        <a:bodyPr/>
        <a:lstStyle/>
        <a:p>
          <a:r>
            <a:rPr lang="en-US" sz="1800" dirty="0"/>
            <a:t>The winning Cook-cum helpers/community members may be awarded suitably. </a:t>
          </a:r>
        </a:p>
      </dgm:t>
    </dgm:pt>
    <dgm:pt modelId="{35F5AD6F-0382-4881-B428-6406C31DD35D}" type="parTrans" cxnId="{4DB09F64-8522-4A92-BC48-1171AA7C98E5}">
      <dgm:prSet/>
      <dgm:spPr/>
      <dgm:t>
        <a:bodyPr/>
        <a:lstStyle/>
        <a:p>
          <a:endParaRPr lang="en-US"/>
        </a:p>
      </dgm:t>
    </dgm:pt>
    <dgm:pt modelId="{A10FEC74-356B-4E2D-9A44-A7EEBF7B90FF}" type="sibTrans" cxnId="{4DB09F64-8522-4A92-BC48-1171AA7C98E5}">
      <dgm:prSet/>
      <dgm:spPr/>
      <dgm:t>
        <a:bodyPr/>
        <a:lstStyle/>
        <a:p>
          <a:endParaRPr lang="en-US"/>
        </a:p>
      </dgm:t>
    </dgm:pt>
    <dgm:pt modelId="{00405C89-0C79-4E98-9EF8-1CE5C01EFC58}" type="pres">
      <dgm:prSet presAssocID="{16ED46F1-8A61-49B2-8F34-729040D0F7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2B557A-E646-40A1-89F7-C47CED9725CC}" type="pres">
      <dgm:prSet presAssocID="{5EE4D596-9ED4-472C-8E16-C32F0E1185D2}" presName="linNode" presStyleCnt="0"/>
      <dgm:spPr/>
    </dgm:pt>
    <dgm:pt modelId="{D95089AA-EACC-4A6D-8332-0E68B108F8DC}" type="pres">
      <dgm:prSet presAssocID="{5EE4D596-9ED4-472C-8E16-C32F0E1185D2}" presName="parentText" presStyleLbl="node1" presStyleIdx="0" presStyleCnt="5" custScaleX="76327" custScaleY="97646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E1ECD-3A86-4042-932B-27C0349CD91B}" type="pres">
      <dgm:prSet presAssocID="{5EE4D596-9ED4-472C-8E16-C32F0E1185D2}" presName="descendantText" presStyleLbl="alignAccFollowNode1" presStyleIdx="0" presStyleCnt="4" custScaleX="112681" custScaleY="114792" custLinFactNeighborX="836" custLinFactNeighborY="-33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045EF-3C09-4B63-AC91-DE69E4E25012}" type="pres">
      <dgm:prSet presAssocID="{BB31B796-408A-4217-BB1E-8DC68B16F49F}" presName="sp" presStyleCnt="0"/>
      <dgm:spPr/>
    </dgm:pt>
    <dgm:pt modelId="{F9EEA38A-2E46-441B-855E-990AED148710}" type="pres">
      <dgm:prSet presAssocID="{5158A189-202B-47C8-BE8B-6625C1D061C6}" presName="linNode" presStyleCnt="0"/>
      <dgm:spPr/>
    </dgm:pt>
    <dgm:pt modelId="{E4C69CEA-D2B4-4245-81CC-6244868797AD}" type="pres">
      <dgm:prSet presAssocID="{5158A189-202B-47C8-BE8B-6625C1D061C6}" presName="parentText" presStyleLbl="node1" presStyleIdx="1" presStyleCnt="5" custScaleX="76327" custScaleY="150432" custLinFactNeighborX="198" custLinFactNeighborY="112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8AD6C-5EFA-453F-AD8D-42F85762E8D5}" type="pres">
      <dgm:prSet presAssocID="{5158A189-202B-47C8-BE8B-6625C1D061C6}" presName="descendantText" presStyleLbl="alignAccFollowNode1" presStyleIdx="1" presStyleCnt="4" custScaleX="112681" custScaleY="199187" custLinFactNeighborX="1371" custLinFactNeighborY="4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BA450-6ABD-422F-B04E-C1370E3F9358}" type="pres">
      <dgm:prSet presAssocID="{82F16EA4-FEB9-4BC2-AAE6-89E5CB7B3C69}" presName="sp" presStyleCnt="0"/>
      <dgm:spPr/>
    </dgm:pt>
    <dgm:pt modelId="{C226A346-1727-49CC-8162-2192D69EEE30}" type="pres">
      <dgm:prSet presAssocID="{1C368E23-C205-4BDA-BDCA-2B0EC02439BA}" presName="linNode" presStyleCnt="0"/>
      <dgm:spPr/>
    </dgm:pt>
    <dgm:pt modelId="{02A5CEB2-C911-45CA-B46C-B7A80E9CDE78}" type="pres">
      <dgm:prSet presAssocID="{1C368E23-C205-4BDA-BDCA-2B0EC02439BA}" presName="parentText" presStyleLbl="node1" presStyleIdx="2" presStyleCnt="5" custScaleX="76321" custScaleY="151265" custLinFactNeighborX="198" custLinFactNeighborY="41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C8F4B-602D-44C7-A5EF-0EB298883D66}" type="pres">
      <dgm:prSet presAssocID="{1C368E23-C205-4BDA-BDCA-2B0EC02439BA}" presName="descendantText" presStyleLbl="alignAccFollowNode1" presStyleIdx="2" presStyleCnt="4" custScaleX="114049" custScaleY="175589" custLinFactNeighborX="11653" custLinFactNeighborY="9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74CA0-16D7-44DB-80E8-1D328AF4305E}" type="pres">
      <dgm:prSet presAssocID="{7D47A614-A732-4708-B842-C7FB79BCB8DA}" presName="sp" presStyleCnt="0"/>
      <dgm:spPr/>
    </dgm:pt>
    <dgm:pt modelId="{5B0B3D2A-6053-463E-95DD-EBD44DE2000E}" type="pres">
      <dgm:prSet presAssocID="{81854573-89CB-4170-B68F-1A91781F1A7F}" presName="linNode" presStyleCnt="0"/>
      <dgm:spPr/>
    </dgm:pt>
    <dgm:pt modelId="{7F431969-69E9-43B6-9568-B99B3B900103}" type="pres">
      <dgm:prSet presAssocID="{81854573-89CB-4170-B68F-1A91781F1A7F}" presName="parentText" presStyleLbl="node1" presStyleIdx="3" presStyleCnt="5" custScaleX="72349" custScaleY="172577" custLinFactNeighborX="1344" custLinFactNeighborY="69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02083-C095-46B6-8336-86DFA019FA15}" type="pres">
      <dgm:prSet presAssocID="{0FD5F004-5171-43F8-9A8B-B9E030D1E363}" presName="sp" presStyleCnt="0"/>
      <dgm:spPr/>
    </dgm:pt>
    <dgm:pt modelId="{80B79A40-9C57-4923-8E53-41CAD816483B}" type="pres">
      <dgm:prSet presAssocID="{6660F718-3E31-472D-A9E8-1FC5E718250F}" presName="linNode" presStyleCnt="0"/>
      <dgm:spPr/>
    </dgm:pt>
    <dgm:pt modelId="{28F709A0-81CF-49E5-AC89-9D7CDAD1FA2F}" type="pres">
      <dgm:prSet presAssocID="{6660F718-3E31-472D-A9E8-1FC5E718250F}" presName="parentText" presStyleLbl="node1" presStyleIdx="4" presStyleCnt="5" custScaleX="76327" custScaleY="115247" custLinFactNeighborX="-2145" custLinFactNeighborY="-171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52DB1-D6A1-4D83-8114-1223FE357855}" type="pres">
      <dgm:prSet presAssocID="{6660F718-3E31-472D-A9E8-1FC5E718250F}" presName="descendantText" presStyleLbl="alignAccFollowNode1" presStyleIdx="3" presStyleCnt="4" custScaleX="112681" custScaleY="207231" custLinFactY="-97050" custLinFactNeighborX="136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58B703-86A5-46AF-B88C-6846D9E563C8}" type="presOf" srcId="{7F368BA0-B9A8-4A03-AA6C-464E5650579B}" destId="{944E1ECD-3A86-4042-932B-27C0349CD91B}" srcOrd="0" destOrd="0" presId="urn:microsoft.com/office/officeart/2005/8/layout/vList5"/>
    <dgm:cxn modelId="{15707FEC-CA6F-42BA-A66E-6F57CECDC0E8}" type="presOf" srcId="{B3A5D3FB-5631-4AAB-87C7-3FCC12075F1C}" destId="{AAC8AD6C-5EFA-453F-AD8D-42F85762E8D5}" srcOrd="0" destOrd="1" presId="urn:microsoft.com/office/officeart/2005/8/layout/vList5"/>
    <dgm:cxn modelId="{CA28C9C0-45D4-4C20-87AC-19C34E873E9E}" type="presOf" srcId="{1D616D02-800C-48F9-B8C0-FAFDCD089647}" destId="{473C8F4B-602D-44C7-A5EF-0EB298883D66}" srcOrd="0" destOrd="0" presId="urn:microsoft.com/office/officeart/2005/8/layout/vList5"/>
    <dgm:cxn modelId="{76738982-336C-484F-B9A1-09B3D94F627F}" type="presOf" srcId="{A7B7BEA8-FDEA-45E1-9723-309FBE88BB68}" destId="{AAC8AD6C-5EFA-453F-AD8D-42F85762E8D5}" srcOrd="0" destOrd="0" presId="urn:microsoft.com/office/officeart/2005/8/layout/vList5"/>
    <dgm:cxn modelId="{2C6B11C7-1FF8-4CC4-B5A3-875F9D6678AE}" srcId="{16ED46F1-8A61-49B2-8F34-729040D0F741}" destId="{1C368E23-C205-4BDA-BDCA-2B0EC02439BA}" srcOrd="2" destOrd="0" parTransId="{44374F9F-FCDA-4840-A30D-18F91B099063}" sibTransId="{7D47A614-A732-4708-B842-C7FB79BCB8DA}"/>
    <dgm:cxn modelId="{D9819BA8-1DC7-4DEE-81C0-C5FBC7DA094B}" srcId="{6660F718-3E31-472D-A9E8-1FC5E718250F}" destId="{F4021611-4149-4CF3-95CC-7EFEC967DF55}" srcOrd="0" destOrd="0" parTransId="{47CDBF5B-D617-4F3E-9974-03E2E05C85CD}" sibTransId="{4DFB0187-17E0-4328-BD9A-E6D8895CC528}"/>
    <dgm:cxn modelId="{4865E45C-D32E-40FF-890F-360213D0EC47}" type="presOf" srcId="{5EE4D596-9ED4-472C-8E16-C32F0E1185D2}" destId="{D95089AA-EACC-4A6D-8332-0E68B108F8DC}" srcOrd="0" destOrd="0" presId="urn:microsoft.com/office/officeart/2005/8/layout/vList5"/>
    <dgm:cxn modelId="{C502DC50-1A4E-4B0D-8BD5-EBF450C355B1}" type="presOf" srcId="{43D0FE6C-2E0A-43FF-82CE-DA418BB5E050}" destId="{AAC8AD6C-5EFA-453F-AD8D-42F85762E8D5}" srcOrd="0" destOrd="2" presId="urn:microsoft.com/office/officeart/2005/8/layout/vList5"/>
    <dgm:cxn modelId="{320245D4-6E01-4A19-977F-8CADAB5D6150}" srcId="{16ED46F1-8A61-49B2-8F34-729040D0F741}" destId="{5158A189-202B-47C8-BE8B-6625C1D061C6}" srcOrd="1" destOrd="0" parTransId="{DC5B274C-72DF-47CB-A8B3-EE5169F17E74}" sibTransId="{82F16EA4-FEB9-4BC2-AAE6-89E5CB7B3C69}"/>
    <dgm:cxn modelId="{DFCB27C3-A742-4F30-8638-4AD7979750B8}" type="presOf" srcId="{F4021611-4149-4CF3-95CC-7EFEC967DF55}" destId="{EA752DB1-D6A1-4D83-8114-1223FE357855}" srcOrd="0" destOrd="0" presId="urn:microsoft.com/office/officeart/2005/8/layout/vList5"/>
    <dgm:cxn modelId="{432A3363-A971-4957-9142-E380DCC8F065}" srcId="{16ED46F1-8A61-49B2-8F34-729040D0F741}" destId="{6660F718-3E31-472D-A9E8-1FC5E718250F}" srcOrd="4" destOrd="0" parTransId="{DAFC5BAE-7271-440A-858D-02E8C7A8802E}" sibTransId="{337D54D5-CECB-47E0-B43D-52CE4C08B00B}"/>
    <dgm:cxn modelId="{D446448D-50EC-44F5-A412-BDDA48F3A517}" srcId="{5EE4D596-9ED4-472C-8E16-C32F0E1185D2}" destId="{7F368BA0-B9A8-4A03-AA6C-464E5650579B}" srcOrd="0" destOrd="0" parTransId="{6BC022ED-225B-46A5-9F5D-DE0E655F0CEC}" sibTransId="{F06CD2A3-9B40-43A8-B40F-AEF62FA5F298}"/>
    <dgm:cxn modelId="{7E1E29D4-77CA-4DA8-A562-3A57CCE99221}" srcId="{16ED46F1-8A61-49B2-8F34-729040D0F741}" destId="{5EE4D596-9ED4-472C-8E16-C32F0E1185D2}" srcOrd="0" destOrd="0" parTransId="{7E3E228B-D073-4464-BE97-0F227113CCD7}" sibTransId="{BB31B796-408A-4217-BB1E-8DC68B16F49F}"/>
    <dgm:cxn modelId="{4DB09F64-8522-4A92-BC48-1171AA7C98E5}" srcId="{6660F718-3E31-472D-A9E8-1FC5E718250F}" destId="{BEAE980E-910B-4279-B7B9-4B17938F9B70}" srcOrd="1" destOrd="0" parTransId="{35F5AD6F-0382-4881-B428-6406C31DD35D}" sibTransId="{A10FEC74-356B-4E2D-9A44-A7EEBF7B90FF}"/>
    <dgm:cxn modelId="{4D82C205-0EAC-4BD2-B502-4794AD462ADC}" srcId="{5158A189-202B-47C8-BE8B-6625C1D061C6}" destId="{B3A5D3FB-5631-4AAB-87C7-3FCC12075F1C}" srcOrd="1" destOrd="0" parTransId="{287CC045-549F-4B09-80CD-E68A76CB9F7D}" sibTransId="{17005B65-2E0D-439E-B74D-E0D5C2638A7E}"/>
    <dgm:cxn modelId="{FCE68641-CD99-48CC-A85A-34692A8BBB78}" type="presOf" srcId="{1C368E23-C205-4BDA-BDCA-2B0EC02439BA}" destId="{02A5CEB2-C911-45CA-B46C-B7A80E9CDE78}" srcOrd="0" destOrd="0" presId="urn:microsoft.com/office/officeart/2005/8/layout/vList5"/>
    <dgm:cxn modelId="{AC1FAEB6-BF80-43F7-8D52-F37DA27C3550}" type="presOf" srcId="{6660F718-3E31-472D-A9E8-1FC5E718250F}" destId="{28F709A0-81CF-49E5-AC89-9D7CDAD1FA2F}" srcOrd="0" destOrd="0" presId="urn:microsoft.com/office/officeart/2005/8/layout/vList5"/>
    <dgm:cxn modelId="{C1AA27FE-DA11-44D6-AFB4-ADC527851223}" type="presOf" srcId="{BEAE980E-910B-4279-B7B9-4B17938F9B70}" destId="{EA752DB1-D6A1-4D83-8114-1223FE357855}" srcOrd="0" destOrd="1" presId="urn:microsoft.com/office/officeart/2005/8/layout/vList5"/>
    <dgm:cxn modelId="{C32D6531-6FE7-4416-84C4-92B47FA0E28A}" type="presOf" srcId="{16ED46F1-8A61-49B2-8F34-729040D0F741}" destId="{00405C89-0C79-4E98-9EF8-1CE5C01EFC58}" srcOrd="0" destOrd="0" presId="urn:microsoft.com/office/officeart/2005/8/layout/vList5"/>
    <dgm:cxn modelId="{381C0AFB-C981-4212-B502-0FA9722D4304}" srcId="{5158A189-202B-47C8-BE8B-6625C1D061C6}" destId="{A7B7BEA8-FDEA-45E1-9723-309FBE88BB68}" srcOrd="0" destOrd="0" parTransId="{CA3AED9F-8A8C-407C-A0D0-59BCE31D0239}" sibTransId="{7C87D60C-F75F-4046-B96E-F2910F965BC1}"/>
    <dgm:cxn modelId="{2EDC12C7-F000-467D-8FBC-17BA8DB5DEAD}" type="presOf" srcId="{81854573-89CB-4170-B68F-1A91781F1A7F}" destId="{7F431969-69E9-43B6-9568-B99B3B900103}" srcOrd="0" destOrd="0" presId="urn:microsoft.com/office/officeart/2005/8/layout/vList5"/>
    <dgm:cxn modelId="{372D60D3-C9EB-41BB-9164-2F51AAB5ECA8}" srcId="{5158A189-202B-47C8-BE8B-6625C1D061C6}" destId="{43D0FE6C-2E0A-43FF-82CE-DA418BB5E050}" srcOrd="2" destOrd="0" parTransId="{49B854B9-B58C-4B8B-87EB-9B177185F21E}" sibTransId="{1C51A960-1DEB-4DAE-8B3D-2679B061450A}"/>
    <dgm:cxn modelId="{0F85A321-34EF-412C-88AF-C6B1EDE74155}" srcId="{1C368E23-C205-4BDA-BDCA-2B0EC02439BA}" destId="{1D616D02-800C-48F9-B8C0-FAFDCD089647}" srcOrd="0" destOrd="0" parTransId="{BAF93F53-D2D6-40EC-BE8B-EEB21A4D36D4}" sibTransId="{E77CA464-9BBB-446B-A0ED-A26CE97BFF9A}"/>
    <dgm:cxn modelId="{30AB67F3-8B10-444A-9A69-8FB5F42B5275}" type="presOf" srcId="{5158A189-202B-47C8-BE8B-6625C1D061C6}" destId="{E4C69CEA-D2B4-4245-81CC-6244868797AD}" srcOrd="0" destOrd="0" presId="urn:microsoft.com/office/officeart/2005/8/layout/vList5"/>
    <dgm:cxn modelId="{17D2697F-9754-4632-B27A-703CB3499DEB}" srcId="{16ED46F1-8A61-49B2-8F34-729040D0F741}" destId="{81854573-89CB-4170-B68F-1A91781F1A7F}" srcOrd="3" destOrd="0" parTransId="{CA4F1C09-8CDA-4947-B5D2-121BA1B744A5}" sibTransId="{0FD5F004-5171-43F8-9A8B-B9E030D1E363}"/>
    <dgm:cxn modelId="{75384FF3-65C2-4A89-A8CA-DFA4B991E673}" type="presParOf" srcId="{00405C89-0C79-4E98-9EF8-1CE5C01EFC58}" destId="{852B557A-E646-40A1-89F7-C47CED9725CC}" srcOrd="0" destOrd="0" presId="urn:microsoft.com/office/officeart/2005/8/layout/vList5"/>
    <dgm:cxn modelId="{9E4893E9-DA1C-4BA2-8E00-FF44E8B6D9BC}" type="presParOf" srcId="{852B557A-E646-40A1-89F7-C47CED9725CC}" destId="{D95089AA-EACC-4A6D-8332-0E68B108F8DC}" srcOrd="0" destOrd="0" presId="urn:microsoft.com/office/officeart/2005/8/layout/vList5"/>
    <dgm:cxn modelId="{9EBE73A9-118C-4288-BF01-FECFEE859185}" type="presParOf" srcId="{852B557A-E646-40A1-89F7-C47CED9725CC}" destId="{944E1ECD-3A86-4042-932B-27C0349CD91B}" srcOrd="1" destOrd="0" presId="urn:microsoft.com/office/officeart/2005/8/layout/vList5"/>
    <dgm:cxn modelId="{11F98520-C3B1-47DF-8C17-C01C207EF46C}" type="presParOf" srcId="{00405C89-0C79-4E98-9EF8-1CE5C01EFC58}" destId="{FAD045EF-3C09-4B63-AC91-DE69E4E25012}" srcOrd="1" destOrd="0" presId="urn:microsoft.com/office/officeart/2005/8/layout/vList5"/>
    <dgm:cxn modelId="{CED9532A-D7DE-4D2F-9F28-6573E94B5068}" type="presParOf" srcId="{00405C89-0C79-4E98-9EF8-1CE5C01EFC58}" destId="{F9EEA38A-2E46-441B-855E-990AED148710}" srcOrd="2" destOrd="0" presId="urn:microsoft.com/office/officeart/2005/8/layout/vList5"/>
    <dgm:cxn modelId="{B788FB63-0B7D-4A33-B146-D0AEBB6F5AAD}" type="presParOf" srcId="{F9EEA38A-2E46-441B-855E-990AED148710}" destId="{E4C69CEA-D2B4-4245-81CC-6244868797AD}" srcOrd="0" destOrd="0" presId="urn:microsoft.com/office/officeart/2005/8/layout/vList5"/>
    <dgm:cxn modelId="{9AB3A0AF-4B64-4E11-A154-08AE87052C58}" type="presParOf" srcId="{F9EEA38A-2E46-441B-855E-990AED148710}" destId="{AAC8AD6C-5EFA-453F-AD8D-42F85762E8D5}" srcOrd="1" destOrd="0" presId="urn:microsoft.com/office/officeart/2005/8/layout/vList5"/>
    <dgm:cxn modelId="{069E169E-B3DA-41B8-94B1-B89DBE9FAE67}" type="presParOf" srcId="{00405C89-0C79-4E98-9EF8-1CE5C01EFC58}" destId="{904BA450-6ABD-422F-B04E-C1370E3F9358}" srcOrd="3" destOrd="0" presId="urn:microsoft.com/office/officeart/2005/8/layout/vList5"/>
    <dgm:cxn modelId="{DE84F201-F85E-4F86-BDFB-AFCDBB5C9153}" type="presParOf" srcId="{00405C89-0C79-4E98-9EF8-1CE5C01EFC58}" destId="{C226A346-1727-49CC-8162-2192D69EEE30}" srcOrd="4" destOrd="0" presId="urn:microsoft.com/office/officeart/2005/8/layout/vList5"/>
    <dgm:cxn modelId="{FFF499BC-331E-4473-9FE7-F5406ECA8E1D}" type="presParOf" srcId="{C226A346-1727-49CC-8162-2192D69EEE30}" destId="{02A5CEB2-C911-45CA-B46C-B7A80E9CDE78}" srcOrd="0" destOrd="0" presId="urn:microsoft.com/office/officeart/2005/8/layout/vList5"/>
    <dgm:cxn modelId="{39A7C159-B30A-41B3-A72A-6C2B65487E18}" type="presParOf" srcId="{C226A346-1727-49CC-8162-2192D69EEE30}" destId="{473C8F4B-602D-44C7-A5EF-0EB298883D66}" srcOrd="1" destOrd="0" presId="urn:microsoft.com/office/officeart/2005/8/layout/vList5"/>
    <dgm:cxn modelId="{B8E685C2-5B28-4E86-9E13-19395C4F1D76}" type="presParOf" srcId="{00405C89-0C79-4E98-9EF8-1CE5C01EFC58}" destId="{3FB74CA0-16D7-44DB-80E8-1D328AF4305E}" srcOrd="5" destOrd="0" presId="urn:microsoft.com/office/officeart/2005/8/layout/vList5"/>
    <dgm:cxn modelId="{33069D9D-C055-496D-9E0F-C66200DEB3C3}" type="presParOf" srcId="{00405C89-0C79-4E98-9EF8-1CE5C01EFC58}" destId="{5B0B3D2A-6053-463E-95DD-EBD44DE2000E}" srcOrd="6" destOrd="0" presId="urn:microsoft.com/office/officeart/2005/8/layout/vList5"/>
    <dgm:cxn modelId="{FFD90850-FC41-4F7A-9A97-B32558240E55}" type="presParOf" srcId="{5B0B3D2A-6053-463E-95DD-EBD44DE2000E}" destId="{7F431969-69E9-43B6-9568-B99B3B900103}" srcOrd="0" destOrd="0" presId="urn:microsoft.com/office/officeart/2005/8/layout/vList5"/>
    <dgm:cxn modelId="{ED9C56DE-B586-4131-8733-4E92C58B8F2E}" type="presParOf" srcId="{00405C89-0C79-4E98-9EF8-1CE5C01EFC58}" destId="{F2D02083-C095-46B6-8336-86DFA019FA15}" srcOrd="7" destOrd="0" presId="urn:microsoft.com/office/officeart/2005/8/layout/vList5"/>
    <dgm:cxn modelId="{DA31EA33-E2D3-4484-8D3D-337A30F6CB37}" type="presParOf" srcId="{00405C89-0C79-4E98-9EF8-1CE5C01EFC58}" destId="{80B79A40-9C57-4923-8E53-41CAD816483B}" srcOrd="8" destOrd="0" presId="urn:microsoft.com/office/officeart/2005/8/layout/vList5"/>
    <dgm:cxn modelId="{AFE6BAF1-1A2A-49C8-BBEA-3643006C2FE1}" type="presParOf" srcId="{80B79A40-9C57-4923-8E53-41CAD816483B}" destId="{28F709A0-81CF-49E5-AC89-9D7CDAD1FA2F}" srcOrd="0" destOrd="0" presId="urn:microsoft.com/office/officeart/2005/8/layout/vList5"/>
    <dgm:cxn modelId="{2C37A72F-D2CB-485F-AFE8-E376789900C5}" type="presParOf" srcId="{80B79A40-9C57-4923-8E53-41CAD816483B}" destId="{EA752DB1-D6A1-4D83-8114-1223FE357855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E1ECD-3A86-4042-932B-27C0349CD91B}">
      <dsp:nvSpPr>
        <dsp:cNvPr id="0" name=""/>
        <dsp:cNvSpPr/>
      </dsp:nvSpPr>
      <dsp:spPr>
        <a:xfrm rot="5400000">
          <a:off x="5483928" y="-2979389"/>
          <a:ext cx="540701" cy="649948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SNG is a place where herbs, fruits and vegetables are grown in the school premises for use in  preparation of Mid-Day Meal.</a:t>
          </a:r>
          <a:endParaRPr lang="en-US" sz="1600" kern="1200" dirty="0"/>
        </a:p>
      </dsp:txBody>
      <dsp:txXfrm rot="-5400000">
        <a:off x="2504539" y="26395"/>
        <a:ext cx="6473085" cy="487911"/>
      </dsp:txXfrm>
    </dsp:sp>
    <dsp:sp modelId="{D95089AA-EACC-4A6D-8332-0E68B108F8DC}">
      <dsp:nvSpPr>
        <dsp:cNvPr id="0" name=""/>
        <dsp:cNvSpPr/>
      </dsp:nvSpPr>
      <dsp:spPr>
        <a:xfrm>
          <a:off x="0" y="14377"/>
          <a:ext cx="2476444" cy="568207"/>
        </a:xfrm>
        <a:prstGeom prst="roundRect">
          <a:avLst/>
        </a:prstGeom>
        <a:solidFill>
          <a:srgbClr val="A7E9F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School Nutrition Garden</a:t>
          </a:r>
          <a:endParaRPr lang="en-US" sz="1800" b="1" kern="1200" dirty="0"/>
        </a:p>
      </dsp:txBody>
      <dsp:txXfrm>
        <a:off x="27738" y="42115"/>
        <a:ext cx="2420968" cy="512731"/>
      </dsp:txXfrm>
    </dsp:sp>
    <dsp:sp modelId="{AAC8AD6C-5EFA-453F-AD8D-42F85762E8D5}">
      <dsp:nvSpPr>
        <dsp:cNvPr id="0" name=""/>
        <dsp:cNvSpPr/>
      </dsp:nvSpPr>
      <dsp:spPr>
        <a:xfrm rot="5400000">
          <a:off x="5449151" y="-2328217"/>
          <a:ext cx="644948" cy="6499480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-986427"/>
              <a:satOff val="5539"/>
              <a:lumOff val="3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To help address malnutrition and micro nutrient deficiencies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To give children first-hand experience with nature and gardening. </a:t>
          </a:r>
          <a:endParaRPr lang="en-US" sz="1600" kern="1200" dirty="0"/>
        </a:p>
      </dsp:txBody>
      <dsp:txXfrm rot="-5400000">
        <a:off x="2521885" y="630533"/>
        <a:ext cx="6467996" cy="581980"/>
      </dsp:txXfrm>
    </dsp:sp>
    <dsp:sp modelId="{E4C69CEA-D2B4-4245-81CC-6244868797AD}">
      <dsp:nvSpPr>
        <dsp:cNvPr id="0" name=""/>
        <dsp:cNvSpPr/>
      </dsp:nvSpPr>
      <dsp:spPr>
        <a:xfrm>
          <a:off x="0" y="601915"/>
          <a:ext cx="2476444" cy="72911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Objectives</a:t>
          </a:r>
          <a:endParaRPr lang="en-US" sz="1800" b="1" kern="1200" dirty="0"/>
        </a:p>
      </dsp:txBody>
      <dsp:txXfrm>
        <a:off x="35593" y="637508"/>
        <a:ext cx="2405258" cy="657933"/>
      </dsp:txXfrm>
    </dsp:sp>
    <dsp:sp modelId="{473C8F4B-602D-44C7-A5EF-0EB298883D66}">
      <dsp:nvSpPr>
        <dsp:cNvPr id="0" name=""/>
        <dsp:cNvSpPr/>
      </dsp:nvSpPr>
      <dsp:spPr>
        <a:xfrm rot="5400000">
          <a:off x="5144243" y="-1411134"/>
          <a:ext cx="1201580" cy="6552665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Large piece of land is not required even roof tops can be used for growing vegetable/fruits in containers.</a:t>
          </a:r>
          <a:endParaRPr lang="en-U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Plants may also be grown in small containers, cans, jars, discarded earthen pots, wooden </a:t>
          </a:r>
          <a:r>
            <a:rPr lang="en-IN" sz="1600" kern="1200" dirty="0" err="1" smtClean="0"/>
            <a:t>peti</a:t>
          </a:r>
          <a:r>
            <a:rPr lang="en-IN" sz="1600" kern="1200" dirty="0" smtClean="0"/>
            <a:t>, ceramic sinks, food tins, and </a:t>
          </a:r>
          <a:r>
            <a:rPr lang="en-IN" sz="1600" kern="1200" dirty="0" err="1" smtClean="0"/>
            <a:t>atta</a:t>
          </a:r>
          <a:r>
            <a:rPr lang="en-IN" sz="1600" kern="1200" dirty="0" smtClean="0"/>
            <a:t> bags etc, where land is not available. </a:t>
          </a:r>
          <a:endParaRPr lang="en-US" sz="1600" kern="1200" dirty="0"/>
        </a:p>
      </dsp:txBody>
      <dsp:txXfrm rot="-5400000">
        <a:off x="2468701" y="1323064"/>
        <a:ext cx="6494009" cy="1084268"/>
      </dsp:txXfrm>
    </dsp:sp>
    <dsp:sp modelId="{02A5CEB2-C911-45CA-B46C-B7A80E9CDE78}">
      <dsp:nvSpPr>
        <dsp:cNvPr id="0" name=""/>
        <dsp:cNvSpPr/>
      </dsp:nvSpPr>
      <dsp:spPr>
        <a:xfrm>
          <a:off x="0" y="1407292"/>
          <a:ext cx="2466761" cy="104192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N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b="1" kern="1200" dirty="0" smtClean="0"/>
            <a:t>Where School Nutrition Garden can be set up?</a:t>
          </a:r>
          <a:endParaRPr lang="en-US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</dsp:txBody>
      <dsp:txXfrm>
        <a:off x="50863" y="1458155"/>
        <a:ext cx="2365035" cy="940199"/>
      </dsp:txXfrm>
    </dsp:sp>
    <dsp:sp modelId="{7F431969-69E9-43B6-9568-B99B3B900103}">
      <dsp:nvSpPr>
        <dsp:cNvPr id="0" name=""/>
        <dsp:cNvSpPr/>
      </dsp:nvSpPr>
      <dsp:spPr>
        <a:xfrm>
          <a:off x="0" y="2586190"/>
          <a:ext cx="2436569" cy="972974"/>
        </a:xfrm>
        <a:prstGeom prst="round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tint val="50000"/>
                <a:satMod val="300000"/>
              </a:schemeClr>
            </a:gs>
            <a:gs pos="35000">
              <a:schemeClr val="accent4">
                <a:hueOff val="-2678862"/>
                <a:satOff val="16139"/>
                <a:lumOff val="1294"/>
                <a:alphaOff val="0"/>
                <a:tint val="37000"/>
                <a:satMod val="30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What part of plants can be eaten</a:t>
          </a:r>
          <a:endParaRPr lang="en-US" sz="1800" b="1" kern="1200" dirty="0"/>
        </a:p>
      </dsp:txBody>
      <dsp:txXfrm>
        <a:off x="47497" y="2633687"/>
        <a:ext cx="2341575" cy="877980"/>
      </dsp:txXfrm>
    </dsp:sp>
    <dsp:sp modelId="{EAD9F6A1-B048-417B-ADD5-10E34845BDC3}">
      <dsp:nvSpPr>
        <dsp:cNvPr id="0" name=""/>
        <dsp:cNvSpPr/>
      </dsp:nvSpPr>
      <dsp:spPr>
        <a:xfrm rot="5400000">
          <a:off x="5196043" y="-103950"/>
          <a:ext cx="1130572" cy="6520072"/>
        </a:xfrm>
        <a:prstGeom prst="round2SameRect">
          <a:avLst/>
        </a:prstGeom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lin ang="8100000" scaled="1"/>
          <a:tileRect/>
        </a:gradFill>
        <a:ln w="9525" cap="flat" cmpd="sng" algn="ctr">
          <a:solidFill>
            <a:schemeClr val="accent4">
              <a:tint val="40000"/>
              <a:alpha val="90000"/>
              <a:hueOff val="-2959282"/>
              <a:satOff val="16618"/>
              <a:lumOff val="10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The grown whole vegetables, fruits can be consumed. Some of the parts like stem (banana, bottle gourd, pumpkin) leaves (coriander, mint, spinach), flower (pumpkin flower, </a:t>
          </a:r>
          <a:r>
            <a:rPr lang="en-IN" sz="1600" kern="1200" dirty="0" err="1" smtClean="0"/>
            <a:t>morringa</a:t>
          </a:r>
          <a:r>
            <a:rPr lang="en-IN" sz="1600" kern="1200" dirty="0" smtClean="0"/>
            <a:t>).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The leaves, fruits/vegetables and stems of some plants like bottle gourd (</a:t>
          </a:r>
          <a:r>
            <a:rPr lang="en-IN" sz="1600" kern="1200" dirty="0" err="1" smtClean="0"/>
            <a:t>lauki</a:t>
          </a:r>
          <a:r>
            <a:rPr lang="en-IN" sz="1600" kern="1200" dirty="0" smtClean="0"/>
            <a:t>), pumpkin (</a:t>
          </a:r>
          <a:r>
            <a:rPr lang="en-IN" sz="1600" kern="1200" dirty="0" err="1" smtClean="0"/>
            <a:t>kaddu</a:t>
          </a:r>
          <a:r>
            <a:rPr lang="en-IN" sz="1600" kern="1200" dirty="0" smtClean="0"/>
            <a:t>) etc can be consumed</a:t>
          </a:r>
          <a:endParaRPr lang="en-US" sz="1600" kern="1200" dirty="0"/>
        </a:p>
      </dsp:txBody>
      <dsp:txXfrm rot="-5400000">
        <a:off x="2501293" y="2645990"/>
        <a:ext cx="6464882" cy="1020192"/>
      </dsp:txXfrm>
    </dsp:sp>
    <dsp:sp modelId="{1CAFD841-D32E-4B21-BB53-A52E5BA75F8C}">
      <dsp:nvSpPr>
        <dsp:cNvPr id="0" name=""/>
        <dsp:cNvSpPr/>
      </dsp:nvSpPr>
      <dsp:spPr>
        <a:xfrm>
          <a:off x="0" y="3639815"/>
          <a:ext cx="2459897" cy="911191"/>
        </a:xfrm>
        <a:prstGeom prst="round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tint val="50000"/>
                <a:satMod val="300000"/>
              </a:schemeClr>
            </a:gs>
            <a:gs pos="35000">
              <a:schemeClr val="accent4">
                <a:hueOff val="-3571816"/>
                <a:satOff val="21519"/>
                <a:lumOff val="1725"/>
                <a:alphaOff val="0"/>
                <a:tint val="37000"/>
                <a:satMod val="30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/>
            <a:t>Convergence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/>
            <a:t>with line departments</a:t>
          </a:r>
          <a:endParaRPr lang="en-US" sz="1800" b="1" kern="1200" dirty="0"/>
        </a:p>
      </dsp:txBody>
      <dsp:txXfrm>
        <a:off x="44481" y="3684296"/>
        <a:ext cx="2370935" cy="822229"/>
      </dsp:txXfrm>
    </dsp:sp>
    <dsp:sp modelId="{EA752DB1-D6A1-4D83-8114-1223FE357855}">
      <dsp:nvSpPr>
        <dsp:cNvPr id="0" name=""/>
        <dsp:cNvSpPr/>
      </dsp:nvSpPr>
      <dsp:spPr>
        <a:xfrm rot="5400000">
          <a:off x="5435327" y="820359"/>
          <a:ext cx="672597" cy="6499480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err="1" smtClean="0"/>
            <a:t>Krishi</a:t>
          </a:r>
          <a:r>
            <a:rPr lang="en-IN" sz="1600" kern="1200" dirty="0" smtClean="0"/>
            <a:t>  </a:t>
          </a:r>
          <a:r>
            <a:rPr lang="en-IN" sz="1600" kern="1200" dirty="0" err="1" smtClean="0"/>
            <a:t>Vigyan</a:t>
          </a:r>
          <a:r>
            <a:rPr lang="en-IN" sz="1600" kern="1200" dirty="0" smtClean="0"/>
            <a:t> </a:t>
          </a:r>
          <a:r>
            <a:rPr lang="en-IN" sz="1600" kern="1200" dirty="0" err="1" smtClean="0"/>
            <a:t>Kendras</a:t>
          </a:r>
          <a:r>
            <a:rPr lang="en-IN" sz="1600" kern="1200" dirty="0" smtClean="0"/>
            <a:t>, Department of Agriculture/Horticulture, Food &amp; Nutrition Board, State Agriculture Universities etc.</a:t>
          </a:r>
          <a:endParaRPr lang="en-US" sz="1600" kern="1200" dirty="0"/>
        </a:p>
      </dsp:txBody>
      <dsp:txXfrm rot="-5400000">
        <a:off x="2521886" y="3766634"/>
        <a:ext cx="6466647" cy="606931"/>
      </dsp:txXfrm>
    </dsp:sp>
    <dsp:sp modelId="{28F709A0-81CF-49E5-AC89-9D7CDAD1FA2F}">
      <dsp:nvSpPr>
        <dsp:cNvPr id="0" name=""/>
        <dsp:cNvSpPr/>
      </dsp:nvSpPr>
      <dsp:spPr>
        <a:xfrm>
          <a:off x="0" y="4704559"/>
          <a:ext cx="2476444" cy="93332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Funds for School Nutrition Garden</a:t>
          </a:r>
          <a:endParaRPr lang="en-US" sz="1800" b="1" kern="1200" dirty="0"/>
        </a:p>
      </dsp:txBody>
      <dsp:txXfrm>
        <a:off x="45561" y="4750120"/>
        <a:ext cx="2385322" cy="842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E1ECD-3A86-4042-932B-27C0349CD91B}">
      <dsp:nvSpPr>
        <dsp:cNvPr id="0" name=""/>
        <dsp:cNvSpPr/>
      </dsp:nvSpPr>
      <dsp:spPr>
        <a:xfrm rot="5400000">
          <a:off x="5385956" y="-2878873"/>
          <a:ext cx="748086" cy="650583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All the Cook cum helpers, interested community members.</a:t>
          </a:r>
        </a:p>
      </dsp:txBody>
      <dsp:txXfrm rot="-5400000">
        <a:off x="2507083" y="36519"/>
        <a:ext cx="6469314" cy="675048"/>
      </dsp:txXfrm>
    </dsp:sp>
    <dsp:sp modelId="{D95089AA-EACC-4A6D-8332-0E68B108F8DC}">
      <dsp:nvSpPr>
        <dsp:cNvPr id="0" name=""/>
        <dsp:cNvSpPr/>
      </dsp:nvSpPr>
      <dsp:spPr>
        <a:xfrm>
          <a:off x="0" y="28791"/>
          <a:ext cx="2478865" cy="795434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Who can participate</a:t>
          </a:r>
        </a:p>
      </dsp:txBody>
      <dsp:txXfrm>
        <a:off x="38830" y="67621"/>
        <a:ext cx="2401205" cy="717774"/>
      </dsp:txXfrm>
    </dsp:sp>
    <dsp:sp modelId="{AAC8AD6C-5EFA-453F-AD8D-42F85762E8D5}">
      <dsp:nvSpPr>
        <dsp:cNvPr id="0" name=""/>
        <dsp:cNvSpPr/>
      </dsp:nvSpPr>
      <dsp:spPr>
        <a:xfrm rot="5400000">
          <a:off x="5122586" y="-1731203"/>
          <a:ext cx="1298078" cy="649948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Cooking of pulses/cooking of vegetables/different types of chapattis,</a:t>
          </a:r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Methods of  cooking/methods of washing vegetables,</a:t>
          </a:r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Food safety issues, hand washing etc.</a:t>
          </a:r>
        </a:p>
      </dsp:txBody>
      <dsp:txXfrm rot="-5400000">
        <a:off x="2521886" y="932864"/>
        <a:ext cx="6436113" cy="1171344"/>
      </dsp:txXfrm>
    </dsp:sp>
    <dsp:sp modelId="{E4C69CEA-D2B4-4245-81CC-6244868797AD}">
      <dsp:nvSpPr>
        <dsp:cNvPr id="0" name=""/>
        <dsp:cNvSpPr/>
      </dsp:nvSpPr>
      <dsp:spPr>
        <a:xfrm>
          <a:off x="12487" y="966040"/>
          <a:ext cx="2476444" cy="1225435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184678"/>
                <a:satOff val="12312"/>
                <a:lumOff val="16074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184678"/>
                <a:satOff val="12312"/>
                <a:lumOff val="16074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184678"/>
                <a:satOff val="12312"/>
                <a:lumOff val="160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Identification of the activities to be carried out</a:t>
          </a:r>
        </a:p>
      </dsp:txBody>
      <dsp:txXfrm>
        <a:off x="72308" y="1025861"/>
        <a:ext cx="2356802" cy="1105793"/>
      </dsp:txXfrm>
    </dsp:sp>
    <dsp:sp modelId="{473C8F4B-602D-44C7-A5EF-0EB298883D66}">
      <dsp:nvSpPr>
        <dsp:cNvPr id="0" name=""/>
        <dsp:cNvSpPr/>
      </dsp:nvSpPr>
      <dsp:spPr>
        <a:xfrm rot="5400000">
          <a:off x="5172886" y="-424733"/>
          <a:ext cx="1144293" cy="6552665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/>
            <a:t>Children (2 children each from primary and upper primary classes) and nutritionists (Home Science College/UNICEF) of that block/district may be selected. </a:t>
          </a:r>
          <a:endParaRPr lang="en-US" sz="1600" kern="1200" dirty="0"/>
        </a:p>
      </dsp:txBody>
      <dsp:txXfrm rot="-5400000">
        <a:off x="2468700" y="2335313"/>
        <a:ext cx="6496805" cy="1032573"/>
      </dsp:txXfrm>
    </dsp:sp>
    <dsp:sp modelId="{02A5CEB2-C911-45CA-B46C-B7A80E9CDE78}">
      <dsp:nvSpPr>
        <dsp:cNvPr id="0" name=""/>
        <dsp:cNvSpPr/>
      </dsp:nvSpPr>
      <dsp:spPr>
        <a:xfrm>
          <a:off x="12442" y="2210527"/>
          <a:ext cx="2466567" cy="123222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369356"/>
                <a:satOff val="24624"/>
                <a:lumOff val="32148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69356"/>
                <a:satOff val="24624"/>
                <a:lumOff val="32148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69356"/>
                <a:satOff val="24624"/>
                <a:lumOff val="321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Who will be the Judges</a:t>
          </a:r>
        </a:p>
      </dsp:txBody>
      <dsp:txXfrm>
        <a:off x="72594" y="2270679"/>
        <a:ext cx="2346263" cy="1111916"/>
      </dsp:txXfrm>
    </dsp:sp>
    <dsp:sp modelId="{7F431969-69E9-43B6-9568-B99B3B900103}">
      <dsp:nvSpPr>
        <dsp:cNvPr id="0" name=""/>
        <dsp:cNvSpPr/>
      </dsp:nvSpPr>
      <dsp:spPr>
        <a:xfrm>
          <a:off x="44672" y="3506003"/>
          <a:ext cx="2347377" cy="140583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369356"/>
                <a:satOff val="24624"/>
                <a:lumOff val="32148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69356"/>
                <a:satOff val="24624"/>
                <a:lumOff val="32148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69356"/>
                <a:satOff val="24624"/>
                <a:lumOff val="321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Recognition of cook cum helpers</a:t>
          </a:r>
        </a:p>
      </dsp:txBody>
      <dsp:txXfrm>
        <a:off x="113299" y="3574630"/>
        <a:ext cx="2210123" cy="1268576"/>
      </dsp:txXfrm>
    </dsp:sp>
    <dsp:sp modelId="{EA752DB1-D6A1-4D83-8114-1223FE357855}">
      <dsp:nvSpPr>
        <dsp:cNvPr id="0" name=""/>
        <dsp:cNvSpPr/>
      </dsp:nvSpPr>
      <dsp:spPr>
        <a:xfrm rot="5400000">
          <a:off x="5096375" y="1037551"/>
          <a:ext cx="1350500" cy="649948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The winning Cook-cum helpers/community members may be awarded suitably. </a:t>
          </a:r>
        </a:p>
      </dsp:txBody>
      <dsp:txXfrm rot="-5400000">
        <a:off x="2521885" y="3677967"/>
        <a:ext cx="6433554" cy="1218648"/>
      </dsp:txXfrm>
    </dsp:sp>
    <dsp:sp modelId="{28F709A0-81CF-49E5-AC89-9D7CDAD1FA2F}">
      <dsp:nvSpPr>
        <dsp:cNvPr id="0" name=""/>
        <dsp:cNvSpPr/>
      </dsp:nvSpPr>
      <dsp:spPr>
        <a:xfrm>
          <a:off x="0" y="4962542"/>
          <a:ext cx="2476444" cy="938814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184678"/>
                <a:satOff val="12312"/>
                <a:lumOff val="16074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184678"/>
                <a:satOff val="12312"/>
                <a:lumOff val="16074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184678"/>
                <a:satOff val="12312"/>
                <a:lumOff val="160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Funds for  Cooking competition</a:t>
          </a:r>
        </a:p>
      </dsp:txBody>
      <dsp:txXfrm>
        <a:off x="45829" y="5008371"/>
        <a:ext cx="2384786" cy="847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77260-0233-493B-A4BB-4030CAB2145D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63E6C-F22E-40F5-82DC-C432D647C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164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1126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BE1E11-9F09-4749-A712-5CB9FA4156E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D10AE2-A528-40D0-BAB7-5909DF991C5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EE0F73-0890-4AE2-B070-DE0F376C866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5BFA91-2CF7-4A93-8605-EE0FD5C95E83}" type="slidenum"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634B5-DB9E-4E5A-B2E6-D5780B2431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584037-27C2-4ADA-A9F9-9EE0CBC8F066}" type="slidenum">
              <a:rPr lang="en-US" altLang="en-US">
                <a:solidFill>
                  <a:srgbClr val="000000"/>
                </a:solidFill>
              </a:rPr>
              <a:pPr eaLnBrk="1" hangingPunct="1"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307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899-28D8-4E3A-AA40-6B00B3356810}" type="datetime1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3536-C3F0-4438-8EE8-768A33D73DB6}" type="datetime1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A351-96F5-4F9F-B519-23F1B5137B42}" type="datetime1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BA72-0D57-432C-9742-262A047FE6D4}" type="datetime1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E51D-9295-4AF1-B0DA-98C79C32FF29}" type="datetime1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2963-3F0B-48B1-86D2-2353C87E0822}" type="datetime1">
              <a:rPr lang="en-US" smtClean="0"/>
              <a:pPr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5806-BB09-4747-BA5E-30656F63C3C1}" type="datetime1">
              <a:rPr lang="en-US" smtClean="0"/>
              <a:pPr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4411-2128-450E-ACF6-63CF1B660A1C}" type="datetime1">
              <a:rPr lang="en-US" smtClean="0"/>
              <a:pPr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8B2C-5943-4E16-823D-509C441BF33A}" type="datetime1">
              <a:rPr lang="en-US" smtClean="0"/>
              <a:pPr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633A-F881-473F-A696-501256B0AD70}" type="datetime1">
              <a:rPr lang="en-US" smtClean="0"/>
              <a:pPr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F284-3680-44FE-8D4B-4F2AD5EB5147}" type="datetime1">
              <a:rPr lang="en-US" smtClean="0"/>
              <a:pPr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B9E99-0335-4359-AB5C-BEAA8E8624B0}" type="datetime1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11">
            <a:extLst>
              <a:ext uri="{FF2B5EF4-FFF2-40B4-BE49-F238E27FC236}">
                <a16:creationId xmlns="" xmlns:a16="http://schemas.microsoft.com/office/drawing/2014/main" id="{C043577C-3054-4D4D-BCC4-52F43905A3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3D2CA4-7124-44EA-9B73-5F4A1D012AF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39ED8750-08D7-488C-9C49-F1262A7458FD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52400" y="914400"/>
            <a:ext cx="86868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Benguiat Bk BT" pitchFamily="18" charset="0"/>
              <a:ea typeface="+mn-ea"/>
              <a:cs typeface="Arial" panose="020B0604020202020204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7FEB8"/>
              </a:solidFill>
              <a:effectLst/>
              <a:uLnTx/>
              <a:uFillTx/>
              <a:latin typeface="Benguiat Bk BT" pitchFamily="18" charset="0"/>
              <a:ea typeface="+mn-ea"/>
              <a:cs typeface="Arial" panose="020B0604020202020204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7FEB8"/>
              </a:solidFill>
              <a:effectLst/>
              <a:uLnTx/>
              <a:uFillTx/>
              <a:latin typeface="Benguiat Bk BT" pitchFamily="18" charset="0"/>
              <a:ea typeface="+mn-ea"/>
              <a:cs typeface="Arial" panose="020B0604020202020204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7FEB8"/>
              </a:solidFill>
              <a:effectLst/>
              <a:uLnTx/>
              <a:uFillTx/>
              <a:latin typeface="Benguiat Bk BT" pitchFamily="18" charset="0"/>
              <a:ea typeface="+mn-ea"/>
              <a:cs typeface="Arial" panose="020B0604020202020204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7FEB8"/>
              </a:solidFill>
              <a:effectLst/>
              <a:uLnTx/>
              <a:uFillTx/>
              <a:latin typeface="Benguiat Bk BT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="" xmlns:a16="http://schemas.microsoft.com/office/drawing/2014/main" id="{6CB880F1-E988-4F86-B31C-1E2B107AD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7538323" y="198334"/>
            <a:ext cx="1115616" cy="137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BD3CBA1-0A3D-4EE5-A1F9-F6F80106C4BC}"/>
              </a:ext>
            </a:extLst>
          </p:cNvPr>
          <p:cNvSpPr/>
          <p:nvPr/>
        </p:nvSpPr>
        <p:spPr>
          <a:xfrm>
            <a:off x="685800" y="80198"/>
            <a:ext cx="7848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Mid Day Meal Scheme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6" name="Title 1">
            <a:extLst>
              <a:ext uri="{FF2B5EF4-FFF2-40B4-BE49-F238E27FC236}">
                <a16:creationId xmlns="" xmlns:a16="http://schemas.microsoft.com/office/drawing/2014/main" id="{77AF40C7-36F6-4C47-A152-A736F1293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4882" y="790598"/>
            <a:ext cx="5029200" cy="1008075"/>
          </a:xfrm>
          <a:solidFill>
            <a:schemeClr val="bg1">
              <a:alpha val="63921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PAB - MDM Meeting  for 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Review of Implementation of MDMS in </a:t>
            </a:r>
            <a:b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Tamil Nadu 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 </a:t>
            </a:r>
            <a:r>
              <a:rPr lang="en-US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Verdana" panose="020B0604030504040204" pitchFamily="34" charset="0"/>
              </a:rPr>
              <a:t>6</a:t>
            </a:r>
            <a:r>
              <a:rPr lang="en-US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.05.2019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altLang="en-US" sz="1100" b="1" i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2" descr="Image result for indian emblem hd">
            <a:extLst>
              <a:ext uri="{FF2B5EF4-FFF2-40B4-BE49-F238E27FC236}">
                <a16:creationId xmlns="" xmlns:a16="http://schemas.microsoft.com/office/drawing/2014/main" id="{616C3D70-C2C3-4D91-80BD-3A395AB99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3" y="73013"/>
            <a:ext cx="954066" cy="1625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2 (1)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70" y="1744686"/>
            <a:ext cx="9144000" cy="5113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83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343900" y="5719763"/>
            <a:ext cx="719138" cy="2587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820A757-1334-46EE-A4A2-850DB8EBC133}" type="slidenum">
              <a:rPr lang="es-ES" altLang="en-US" b="1" smtClean="0">
                <a:solidFill>
                  <a:srgbClr val="FFFFFF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ES" altLang="en-US" b="1" smtClean="0">
              <a:solidFill>
                <a:srgbClr val="FFFFFF"/>
              </a:solidFill>
            </a:endParaRPr>
          </a:p>
        </p:txBody>
      </p:sp>
      <p:sp>
        <p:nvSpPr>
          <p:cNvPr id="13315" name="Title 4"/>
          <p:cNvSpPr>
            <a:spLocks noGrp="1"/>
          </p:cNvSpPr>
          <p:nvPr>
            <p:ph type="title"/>
          </p:nvPr>
        </p:nvSpPr>
        <p:spPr>
          <a:xfrm>
            <a:off x="0" y="-80963"/>
            <a:ext cx="9144000" cy="695326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2800" b="1" smtClean="0">
                <a:solidFill>
                  <a:srgbClr val="FFFFFF"/>
                </a:solidFill>
              </a:rPr>
              <a:t>     </a:t>
            </a:r>
            <a:r>
              <a:rPr lang="en-IN" altLang="en-US" sz="2800" b="1" smtClean="0">
                <a:solidFill>
                  <a:srgbClr val="FFFFFF"/>
                </a:solidFill>
              </a:rPr>
              <a:t>Focus of this year</a:t>
            </a:r>
            <a:r>
              <a:rPr lang="en-US" altLang="en-US" sz="2800" b="1" smtClean="0">
                <a:solidFill>
                  <a:srgbClr val="FFFFFF"/>
                </a:solidFill>
              </a:rPr>
              <a:t> -  Cooking Competition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22634" y="609601"/>
          <a:ext cx="9021366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0" y="5857892"/>
            <a:ext cx="6477000" cy="3385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just">
              <a:buFontTx/>
              <a:buChar char="•"/>
              <a:tabLst>
                <a:tab pos="630238" algn="l"/>
              </a:tabLst>
              <a:defRPr/>
            </a:pPr>
            <a:r>
              <a:rPr lang="en-US" sz="1600" dirty="0">
                <a:solidFill>
                  <a:prstClr val="black"/>
                </a:solidFill>
                <a:ea typeface="Calibri" pitchFamily="34" charset="0"/>
              </a:rPr>
              <a:t> Expenditure may be met from MME funds</a:t>
            </a:r>
            <a:r>
              <a:rPr lang="en-US" sz="1600" b="1" dirty="0">
                <a:solidFill>
                  <a:prstClr val="black"/>
                </a:solidFill>
                <a:ea typeface="Calibri" pitchFamily="34" charset="0"/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14313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695325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IN" altLang="en-US" sz="2800" b="1" smtClean="0">
                <a:solidFill>
                  <a:srgbClr val="FFFFFF"/>
                </a:solidFill>
              </a:rPr>
              <a:t>Focus of this year 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285750" y="1000125"/>
            <a:ext cx="8466138" cy="5356225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00B050"/>
                </a:solidFill>
              </a:rPr>
              <a:t>Usage of Temples, Gurudwaras, Jails etc. for Mid Day Meal: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0070C0"/>
                </a:solidFill>
              </a:rPr>
              <a:t>Temples, </a:t>
            </a:r>
            <a:r>
              <a:rPr lang="en-US" sz="1700" dirty="0" err="1">
                <a:solidFill>
                  <a:srgbClr val="0070C0"/>
                </a:solidFill>
              </a:rPr>
              <a:t>Gurudwaras</a:t>
            </a:r>
            <a:r>
              <a:rPr lang="en-US" sz="1700" dirty="0">
                <a:solidFill>
                  <a:srgbClr val="0070C0"/>
                </a:solidFill>
              </a:rPr>
              <a:t>, Jails etc. can be involved in Mid Day Meal Scheme.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C00000"/>
                </a:solidFill>
              </a:rPr>
              <a:t>Temples, </a:t>
            </a:r>
            <a:r>
              <a:rPr lang="en-US" sz="1700" dirty="0" err="1">
                <a:solidFill>
                  <a:srgbClr val="C00000"/>
                </a:solidFill>
              </a:rPr>
              <a:t>Gurudwaras</a:t>
            </a:r>
            <a:r>
              <a:rPr lang="en-US" sz="1700" dirty="0">
                <a:solidFill>
                  <a:srgbClr val="C00000"/>
                </a:solidFill>
              </a:rPr>
              <a:t> have greater reach among community</a:t>
            </a:r>
            <a:r>
              <a:rPr lang="en-US" sz="1700" dirty="0">
                <a:solidFill>
                  <a:srgbClr val="0070C0"/>
                </a:solidFill>
              </a:rPr>
              <a:t>, this can help in wider publicity for Mid Day Meal Scheme.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0070C0"/>
                </a:solidFill>
              </a:rPr>
              <a:t>Temples, </a:t>
            </a:r>
            <a:r>
              <a:rPr lang="en-US" sz="1700" dirty="0" err="1">
                <a:solidFill>
                  <a:srgbClr val="0070C0"/>
                </a:solidFill>
              </a:rPr>
              <a:t>Gurudwaras</a:t>
            </a:r>
            <a:r>
              <a:rPr lang="en-US" sz="1700" dirty="0">
                <a:solidFill>
                  <a:srgbClr val="0070C0"/>
                </a:solidFill>
              </a:rPr>
              <a:t> can </a:t>
            </a:r>
            <a:r>
              <a:rPr lang="en-US" sz="1700" dirty="0">
                <a:solidFill>
                  <a:srgbClr val="C00000"/>
                </a:solidFill>
              </a:rPr>
              <a:t>adopt some schools </a:t>
            </a:r>
            <a:r>
              <a:rPr lang="en-US" sz="1700" dirty="0">
                <a:solidFill>
                  <a:srgbClr val="0070C0"/>
                </a:solidFill>
              </a:rPr>
              <a:t>for providing meals.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0070C0"/>
                </a:solidFill>
              </a:rPr>
              <a:t>Enhanced </a:t>
            </a:r>
            <a:r>
              <a:rPr lang="en-US" sz="1700" dirty="0">
                <a:solidFill>
                  <a:srgbClr val="C00000"/>
                </a:solidFill>
              </a:rPr>
              <a:t>sense of ownership </a:t>
            </a:r>
            <a:r>
              <a:rPr lang="en-US" sz="1700" dirty="0">
                <a:solidFill>
                  <a:srgbClr val="0070C0"/>
                </a:solidFill>
              </a:rPr>
              <a:t>of the Mid Day Meal Scheme among the local community.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00B050"/>
                </a:solidFill>
              </a:rPr>
              <a:t>Uploading of videos, testimonials on </a:t>
            </a:r>
            <a:r>
              <a:rPr lang="en-US" sz="2000" b="1" dirty="0" err="1">
                <a:solidFill>
                  <a:srgbClr val="00B050"/>
                </a:solidFill>
              </a:rPr>
              <a:t>Shagun</a:t>
            </a:r>
            <a:r>
              <a:rPr lang="en-US" sz="2000" b="1" dirty="0">
                <a:solidFill>
                  <a:srgbClr val="00B050"/>
                </a:solidFill>
              </a:rPr>
              <a:t> web-portal</a:t>
            </a:r>
            <a:r>
              <a:rPr lang="en-US" sz="2000" b="1" dirty="0">
                <a:solidFill>
                  <a:srgbClr val="0070C0"/>
                </a:solidFill>
              </a:rPr>
              <a:t>: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 err="1">
                <a:solidFill>
                  <a:srgbClr val="0070C0"/>
                </a:solidFill>
              </a:rPr>
              <a:t>Shagun</a:t>
            </a:r>
            <a:r>
              <a:rPr lang="en-US" sz="1700" dirty="0">
                <a:solidFill>
                  <a:srgbClr val="0070C0"/>
                </a:solidFill>
              </a:rPr>
              <a:t> web-portal is an </a:t>
            </a:r>
            <a:r>
              <a:rPr lang="en-US" sz="1700" dirty="0">
                <a:solidFill>
                  <a:srgbClr val="C00000"/>
                </a:solidFill>
              </a:rPr>
              <a:t>innovation for repository of best practices </a:t>
            </a:r>
            <a:r>
              <a:rPr lang="en-US" sz="1700" dirty="0">
                <a:solidFill>
                  <a:srgbClr val="0070C0"/>
                </a:solidFill>
              </a:rPr>
              <a:t>which collates videos, testimonials, case studies and images of state-level innovations and success stories. 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0070C0"/>
                </a:solidFill>
              </a:rPr>
              <a:t>Accordingly, relevant videos, testimonials of the innovative activities being carried out by States/UTs related to Mid Day Meal may be shared with this department so that the same may be uploaded on </a:t>
            </a:r>
            <a:r>
              <a:rPr lang="en-US" sz="1700" dirty="0" err="1">
                <a:solidFill>
                  <a:srgbClr val="0070C0"/>
                </a:solidFill>
              </a:rPr>
              <a:t>Shagun</a:t>
            </a:r>
            <a:r>
              <a:rPr lang="en-US" sz="1700" dirty="0">
                <a:solidFill>
                  <a:srgbClr val="0070C0"/>
                </a:solidFill>
              </a:rPr>
              <a:t> 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</a:rPr>
              <a:t>https://</a:t>
            </a:r>
            <a:r>
              <a:rPr lang="en-US" sz="1700" b="1" dirty="0" smtClean="0">
                <a:solidFill>
                  <a:schemeClr val="accent6">
                    <a:lumMod val="75000"/>
                  </a:schemeClr>
                </a:solidFill>
              </a:rPr>
              <a:t>repository.seshagun.nic.in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1700" dirty="0">
                <a:solidFill>
                  <a:srgbClr val="0070C0"/>
                </a:solidFill>
              </a:rPr>
              <a:t>repository after necessary approvals.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700" dirty="0">
              <a:solidFill>
                <a:srgbClr val="0070C0"/>
              </a:solidFill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IN" sz="1700" dirty="0">
              <a:solidFill>
                <a:srgbClr val="0070C0"/>
              </a:solidFill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9A570A-B4C0-40C7-841D-3F901A49C83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  <p:extLst>
      <p:ext uri="{BB962C8B-B14F-4D97-AF65-F5344CB8AC3E}">
        <p14:creationId xmlns="" xmlns:p14="http://schemas.microsoft.com/office/powerpoint/2010/main" val="5284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639762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IN" altLang="en-US" sz="2800" b="1" smtClean="0">
                <a:solidFill>
                  <a:srgbClr val="FFFFFF"/>
                </a:solidFill>
              </a:rPr>
              <a:t>Focus of this year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228600" y="836613"/>
            <a:ext cx="8580438" cy="5651500"/>
          </a:xfrm>
        </p:spPr>
        <p:txBody>
          <a:bodyPr rtlCol="0">
            <a:noAutofit/>
          </a:bodyPr>
          <a:lstStyle/>
          <a:p>
            <a:pPr marL="457200" lvl="1" indent="0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altLang="en-US" sz="2400" b="1" dirty="0" err="1">
                <a:solidFill>
                  <a:srgbClr val="00B050"/>
                </a:solidFill>
              </a:rPr>
              <a:t>Tithi</a:t>
            </a:r>
            <a:r>
              <a:rPr lang="en-IN" altLang="en-US" sz="2400" b="1" dirty="0">
                <a:solidFill>
                  <a:srgbClr val="00B050"/>
                </a:solidFill>
              </a:rPr>
              <a:t> </a:t>
            </a:r>
            <a:r>
              <a:rPr lang="en-IN" altLang="en-US" sz="2400" b="1" dirty="0" err="1">
                <a:solidFill>
                  <a:srgbClr val="00B050"/>
                </a:solidFill>
              </a:rPr>
              <a:t>Bhojan</a:t>
            </a:r>
            <a:endParaRPr lang="en-IN" sz="2400" dirty="0" smtClean="0">
              <a:solidFill>
                <a:srgbClr val="00B050"/>
              </a:solidFill>
            </a:endParaRPr>
          </a:p>
          <a:p>
            <a:pPr lvl="1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000" dirty="0" err="1" smtClean="0">
                <a:solidFill>
                  <a:srgbClr val="0070C0"/>
                </a:solidFill>
              </a:rPr>
              <a:t>Tithi</a:t>
            </a:r>
            <a:r>
              <a:rPr lang="en-IN" sz="2000" dirty="0" smtClean="0">
                <a:solidFill>
                  <a:srgbClr val="0070C0"/>
                </a:solidFill>
              </a:rPr>
              <a:t> </a:t>
            </a:r>
            <a:r>
              <a:rPr lang="en-IN" sz="2000" dirty="0" err="1">
                <a:solidFill>
                  <a:srgbClr val="0070C0"/>
                </a:solidFill>
              </a:rPr>
              <a:t>Bhojan</a:t>
            </a:r>
            <a:r>
              <a:rPr lang="en-IN" sz="2000" dirty="0">
                <a:solidFill>
                  <a:srgbClr val="0070C0"/>
                </a:solidFill>
              </a:rPr>
              <a:t>, is a </a:t>
            </a:r>
            <a:r>
              <a:rPr lang="en-IN" sz="2000" dirty="0">
                <a:solidFill>
                  <a:srgbClr val="C00000"/>
                </a:solidFill>
              </a:rPr>
              <a:t>community participation </a:t>
            </a:r>
            <a:r>
              <a:rPr lang="en-IN" sz="2000" dirty="0">
                <a:solidFill>
                  <a:srgbClr val="0070C0"/>
                </a:solidFill>
              </a:rPr>
              <a:t>programme initiated by Gujarat. </a:t>
            </a:r>
          </a:p>
          <a:p>
            <a:pPr lvl="1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000" dirty="0">
                <a:solidFill>
                  <a:srgbClr val="0070C0"/>
                </a:solidFill>
              </a:rPr>
              <a:t>Community provides </a:t>
            </a:r>
            <a:r>
              <a:rPr lang="en-IN" sz="2000" dirty="0">
                <a:solidFill>
                  <a:srgbClr val="C00000"/>
                </a:solidFill>
              </a:rPr>
              <a:t>full meal or additional items </a:t>
            </a:r>
            <a:r>
              <a:rPr lang="en-IN" sz="2000" dirty="0">
                <a:solidFill>
                  <a:srgbClr val="0070C0"/>
                </a:solidFill>
              </a:rPr>
              <a:t>on special occasions, birthdays, marriages, anniversaries, days of national importance and other festivals etc.</a:t>
            </a:r>
          </a:p>
          <a:p>
            <a:pPr lvl="1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000" dirty="0" smtClean="0">
                <a:solidFill>
                  <a:srgbClr val="C00000"/>
                </a:solidFill>
              </a:rPr>
              <a:t>Guidelines issued </a:t>
            </a:r>
            <a:r>
              <a:rPr lang="en-IN" sz="2000" dirty="0" smtClean="0">
                <a:solidFill>
                  <a:srgbClr val="0070C0"/>
                </a:solidFill>
              </a:rPr>
              <a:t>on </a:t>
            </a:r>
            <a:r>
              <a:rPr lang="en-IN" sz="2000" dirty="0" err="1">
                <a:solidFill>
                  <a:srgbClr val="0070C0"/>
                </a:solidFill>
              </a:rPr>
              <a:t>Tithi</a:t>
            </a:r>
            <a:r>
              <a:rPr lang="en-IN" sz="2000" dirty="0">
                <a:solidFill>
                  <a:srgbClr val="0070C0"/>
                </a:solidFill>
              </a:rPr>
              <a:t> </a:t>
            </a:r>
            <a:r>
              <a:rPr lang="en-IN" sz="2000" dirty="0" err="1">
                <a:solidFill>
                  <a:srgbClr val="0070C0"/>
                </a:solidFill>
              </a:rPr>
              <a:t>Bhojan</a:t>
            </a:r>
            <a:r>
              <a:rPr lang="en-IN" sz="2000" dirty="0">
                <a:solidFill>
                  <a:srgbClr val="0070C0"/>
                </a:solidFill>
              </a:rPr>
              <a:t> on </a:t>
            </a:r>
            <a:r>
              <a:rPr lang="en-IN" sz="2000" dirty="0" smtClean="0">
                <a:solidFill>
                  <a:srgbClr val="0070C0"/>
                </a:solidFill>
              </a:rPr>
              <a:t>26</a:t>
            </a:r>
            <a:r>
              <a:rPr lang="en-IN" sz="2000" baseline="30000" dirty="0" smtClean="0">
                <a:solidFill>
                  <a:srgbClr val="0070C0"/>
                </a:solidFill>
              </a:rPr>
              <a:t>th</a:t>
            </a:r>
            <a:r>
              <a:rPr lang="en-IN" sz="2000" dirty="0" smtClean="0">
                <a:solidFill>
                  <a:srgbClr val="0070C0"/>
                </a:solidFill>
              </a:rPr>
              <a:t> October</a:t>
            </a:r>
            <a:r>
              <a:rPr lang="en-IN" sz="2000" dirty="0">
                <a:solidFill>
                  <a:srgbClr val="0070C0"/>
                </a:solidFill>
              </a:rPr>
              <a:t>, </a:t>
            </a:r>
            <a:r>
              <a:rPr lang="en-IN" sz="2000" dirty="0" smtClean="0">
                <a:solidFill>
                  <a:srgbClr val="0070C0"/>
                </a:solidFill>
              </a:rPr>
              <a:t>2018. </a:t>
            </a:r>
            <a:endParaRPr lang="en-IN" sz="2000" dirty="0">
              <a:solidFill>
                <a:srgbClr val="0070C0"/>
              </a:solidFill>
            </a:endParaRPr>
          </a:p>
          <a:p>
            <a:pPr lvl="1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 has been adopted by the States &amp; UTs of Assam (</a:t>
            </a:r>
            <a:r>
              <a:rPr lang="en-US" sz="2000" dirty="0" err="1">
                <a:solidFill>
                  <a:srgbClr val="0070C0"/>
                </a:solidFill>
              </a:rPr>
              <a:t>Sampriti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Andhra Pradesh, Punjab (</a:t>
            </a:r>
            <a:r>
              <a:rPr lang="en-US" sz="2000" dirty="0" err="1">
                <a:solidFill>
                  <a:srgbClr val="0070C0"/>
                </a:solidFill>
              </a:rPr>
              <a:t>Priti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Dadra &amp; Nagar Haveli (</a:t>
            </a: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Daman &amp; Diu (</a:t>
            </a: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Karnataka (</a:t>
            </a:r>
            <a:r>
              <a:rPr lang="en-US" sz="2000" dirty="0" err="1">
                <a:solidFill>
                  <a:srgbClr val="0070C0"/>
                </a:solidFill>
              </a:rPr>
              <a:t>Shalegagi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Naavu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Neevu</a:t>
            </a:r>
            <a:r>
              <a:rPr lang="en-US" sz="2000" dirty="0">
                <a:solidFill>
                  <a:srgbClr val="0070C0"/>
                </a:solidFill>
              </a:rPr>
              <a:t>), Madhya Pradesh, </a:t>
            </a:r>
            <a:r>
              <a:rPr lang="en-US" sz="2000" dirty="0" err="1">
                <a:solidFill>
                  <a:srgbClr val="0070C0"/>
                </a:solidFill>
              </a:rPr>
              <a:t>Maharastra</a:t>
            </a:r>
            <a:r>
              <a:rPr lang="en-US" sz="2000" dirty="0">
                <a:solidFill>
                  <a:srgbClr val="0070C0"/>
                </a:solidFill>
              </a:rPr>
              <a:t> (</a:t>
            </a:r>
            <a:r>
              <a:rPr lang="en-US" sz="2000" dirty="0" err="1">
                <a:solidFill>
                  <a:srgbClr val="0070C0"/>
                </a:solidFill>
              </a:rPr>
              <a:t>Sneh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Chandigarh (</a:t>
            </a: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</a:t>
            </a:r>
            <a:r>
              <a:rPr lang="en-US" sz="2000" dirty="0" err="1">
                <a:solidFill>
                  <a:srgbClr val="0070C0"/>
                </a:solidFill>
              </a:rPr>
              <a:t>Puducherry</a:t>
            </a:r>
            <a:r>
              <a:rPr lang="en-US" sz="2000" dirty="0">
                <a:solidFill>
                  <a:srgbClr val="0070C0"/>
                </a:solidFill>
              </a:rPr>
              <a:t> (Anna </a:t>
            </a:r>
            <a:r>
              <a:rPr lang="en-US" sz="2000" dirty="0" err="1">
                <a:solidFill>
                  <a:srgbClr val="0070C0"/>
                </a:solidFill>
              </a:rPr>
              <a:t>Dhanam</a:t>
            </a:r>
            <a:r>
              <a:rPr lang="en-US" sz="2000" dirty="0">
                <a:solidFill>
                  <a:srgbClr val="0070C0"/>
                </a:solidFill>
              </a:rPr>
              <a:t>), Haryana (</a:t>
            </a:r>
            <a:r>
              <a:rPr lang="en-US" sz="2000" dirty="0" err="1">
                <a:solidFill>
                  <a:srgbClr val="0070C0"/>
                </a:solidFill>
              </a:rPr>
              <a:t>Beti</a:t>
            </a:r>
            <a:r>
              <a:rPr lang="en-US" sz="2000" dirty="0">
                <a:solidFill>
                  <a:srgbClr val="0070C0"/>
                </a:solidFill>
              </a:rPr>
              <a:t> ka </a:t>
            </a:r>
            <a:r>
              <a:rPr lang="en-US" sz="2000" dirty="0" err="1">
                <a:solidFill>
                  <a:srgbClr val="0070C0"/>
                </a:solidFill>
              </a:rPr>
              <a:t>Janamdin</a:t>
            </a:r>
            <a:r>
              <a:rPr lang="en-US" sz="2000" dirty="0" smtClean="0">
                <a:solidFill>
                  <a:srgbClr val="0070C0"/>
                </a:solidFill>
              </a:rPr>
              <a:t>), Tamil Nadu (</a:t>
            </a:r>
            <a:r>
              <a:rPr lang="en-US" sz="2000" dirty="0" err="1" smtClean="0">
                <a:solidFill>
                  <a:srgbClr val="0070C0"/>
                </a:solidFill>
              </a:rPr>
              <a:t>Tithi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Bhojan</a:t>
            </a:r>
            <a:r>
              <a:rPr lang="en-US" sz="2000" dirty="0" smtClean="0">
                <a:solidFill>
                  <a:srgbClr val="0070C0"/>
                </a:solidFill>
              </a:rPr>
              <a:t>) </a:t>
            </a:r>
            <a:r>
              <a:rPr lang="en-US" sz="2000" dirty="0">
                <a:solidFill>
                  <a:srgbClr val="0070C0"/>
                </a:solidFill>
              </a:rPr>
              <a:t>and </a:t>
            </a:r>
            <a:r>
              <a:rPr lang="en-US" sz="2000" dirty="0" err="1">
                <a:solidFill>
                  <a:srgbClr val="0070C0"/>
                </a:solidFill>
              </a:rPr>
              <a:t>Uttarakhand</a:t>
            </a:r>
            <a:r>
              <a:rPr lang="en-US" sz="2000" dirty="0">
                <a:solidFill>
                  <a:srgbClr val="0070C0"/>
                </a:solidFill>
              </a:rPr>
              <a:t> (</a:t>
            </a: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). </a:t>
            </a:r>
            <a:endParaRPr lang="en-IN" sz="2000" dirty="0">
              <a:solidFill>
                <a:srgbClr val="0070C0"/>
              </a:solidFill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91215E-1203-4B63-BAA3-F683A367CF9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  <p:extLst>
      <p:ext uri="{BB962C8B-B14F-4D97-AF65-F5344CB8AC3E}">
        <p14:creationId xmlns="" xmlns:p14="http://schemas.microsoft.com/office/powerpoint/2010/main" val="376086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D8E67-306E-4FEC-AE12-72FB65153B6A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 l="8855" r="8333"/>
          <a:stretch>
            <a:fillRect/>
          </a:stretch>
        </p:blipFill>
        <p:spPr bwMode="auto">
          <a:xfrm>
            <a:off x="107950" y="633413"/>
            <a:ext cx="9001125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5325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IN" altLang="en-US" sz="2800" b="1" smtClean="0">
                <a:solidFill>
                  <a:srgbClr val="FFFFFF"/>
                </a:solidFill>
              </a:rPr>
              <a:t>Focus of this year </a:t>
            </a:r>
          </a:p>
        </p:txBody>
      </p:sp>
      <p:sp>
        <p:nvSpPr>
          <p:cNvPr id="5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>
            <a:extLst/>
          </p:cNvPr>
          <p:cNvSpPr/>
          <p:nvPr/>
        </p:nvSpPr>
        <p:spPr>
          <a:xfrm>
            <a:off x="3352800" y="801688"/>
            <a:ext cx="369888" cy="4937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3" name="Oval 12">
            <a:extLst/>
          </p:cNvPr>
          <p:cNvSpPr/>
          <p:nvPr/>
        </p:nvSpPr>
        <p:spPr>
          <a:xfrm>
            <a:off x="3694113" y="1712913"/>
            <a:ext cx="369887" cy="4921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4" name="Oval 13">
            <a:extLst/>
          </p:cNvPr>
          <p:cNvSpPr/>
          <p:nvPr/>
        </p:nvSpPr>
        <p:spPr>
          <a:xfrm>
            <a:off x="4041775" y="2616200"/>
            <a:ext cx="369888" cy="4937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5" name="Oval 14">
            <a:extLst/>
          </p:cNvPr>
          <p:cNvSpPr/>
          <p:nvPr/>
        </p:nvSpPr>
        <p:spPr>
          <a:xfrm>
            <a:off x="4267200" y="3646488"/>
            <a:ext cx="369888" cy="4937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6" name="Oval 15">
            <a:extLst/>
          </p:cNvPr>
          <p:cNvSpPr/>
          <p:nvPr/>
        </p:nvSpPr>
        <p:spPr>
          <a:xfrm>
            <a:off x="4495800" y="4560888"/>
            <a:ext cx="369888" cy="4937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7" name="Oval 16">
            <a:extLst/>
          </p:cNvPr>
          <p:cNvSpPr/>
          <p:nvPr/>
        </p:nvSpPr>
        <p:spPr>
          <a:xfrm>
            <a:off x="4800600" y="5475288"/>
            <a:ext cx="369888" cy="4937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>
            <a:off x="3425825" y="849313"/>
            <a:ext cx="331788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white"/>
                </a:solidFill>
                <a:latin typeface="Calibri"/>
                <a:cs typeface="+mn-cs"/>
              </a:rPr>
              <a:t>1</a:t>
            </a:r>
          </a:p>
        </p:txBody>
      </p:sp>
      <p:sp>
        <p:nvSpPr>
          <p:cNvPr id="19" name="TextBox 18">
            <a:extLst/>
          </p:cNvPr>
          <p:cNvSpPr txBox="1"/>
          <p:nvPr/>
        </p:nvSpPr>
        <p:spPr>
          <a:xfrm>
            <a:off x="3756025" y="1708150"/>
            <a:ext cx="331788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black"/>
                </a:solidFill>
                <a:latin typeface="Calibri"/>
                <a:cs typeface="+mn-cs"/>
              </a:rPr>
              <a:t>2</a:t>
            </a:r>
          </a:p>
        </p:txBody>
      </p:sp>
      <p:sp>
        <p:nvSpPr>
          <p:cNvPr id="20" name="TextBox 19">
            <a:extLst/>
          </p:cNvPr>
          <p:cNvSpPr txBox="1"/>
          <p:nvPr/>
        </p:nvSpPr>
        <p:spPr>
          <a:xfrm>
            <a:off x="4103688" y="2616200"/>
            <a:ext cx="331787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white"/>
                </a:solidFill>
                <a:latin typeface="Calibri"/>
                <a:cs typeface="+mn-cs"/>
              </a:rPr>
              <a:t>3</a:t>
            </a:r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4343400" y="3694113"/>
            <a:ext cx="331788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black"/>
                </a:solidFill>
                <a:latin typeface="Calibri"/>
                <a:cs typeface="+mn-cs"/>
              </a:rPr>
              <a:t>4</a:t>
            </a:r>
          </a:p>
        </p:txBody>
      </p:sp>
      <p:sp>
        <p:nvSpPr>
          <p:cNvPr id="22" name="TextBox 21">
            <a:extLst/>
          </p:cNvPr>
          <p:cNvSpPr txBox="1"/>
          <p:nvPr/>
        </p:nvSpPr>
        <p:spPr>
          <a:xfrm>
            <a:off x="4572000" y="4608513"/>
            <a:ext cx="331788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white"/>
                </a:solidFill>
                <a:latin typeface="Calibri"/>
                <a:cs typeface="+mn-cs"/>
              </a:rPr>
              <a:t>5</a:t>
            </a:r>
          </a:p>
        </p:txBody>
      </p:sp>
      <p:sp>
        <p:nvSpPr>
          <p:cNvPr id="23" name="TextBox 22">
            <a:extLst/>
          </p:cNvPr>
          <p:cNvSpPr txBox="1"/>
          <p:nvPr/>
        </p:nvSpPr>
        <p:spPr>
          <a:xfrm>
            <a:off x="4876800" y="5461000"/>
            <a:ext cx="331788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black"/>
                </a:solidFill>
                <a:latin typeface="Calibri"/>
                <a:cs typeface="+mn-cs"/>
              </a:rPr>
              <a:t>6</a:t>
            </a:r>
          </a:p>
        </p:txBody>
      </p:sp>
      <p:sp>
        <p:nvSpPr>
          <p:cNvPr id="24" name="TextBox 23">
            <a:extLst/>
          </p:cNvPr>
          <p:cNvSpPr txBox="1"/>
          <p:nvPr/>
        </p:nvSpPr>
        <p:spPr>
          <a:xfrm>
            <a:off x="4743450" y="3524250"/>
            <a:ext cx="4176713" cy="666750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867" b="1" dirty="0">
                <a:solidFill>
                  <a:srgbClr val="0070C0"/>
                </a:solidFill>
                <a:latin typeface="Calibri"/>
                <a:cs typeface="+mn-cs"/>
              </a:rPr>
              <a:t>Graphical dashboard: Reports are generated and displayed online</a:t>
            </a:r>
          </a:p>
        </p:txBody>
      </p:sp>
      <p:sp>
        <p:nvSpPr>
          <p:cNvPr id="25" name="TextBox 24">
            <a:extLst/>
          </p:cNvPr>
          <p:cNvSpPr txBox="1"/>
          <p:nvPr/>
        </p:nvSpPr>
        <p:spPr>
          <a:xfrm>
            <a:off x="4951413" y="4567238"/>
            <a:ext cx="4176712" cy="668337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867" b="1" dirty="0">
                <a:solidFill>
                  <a:srgbClr val="0070C0"/>
                </a:solidFill>
                <a:latin typeface="Calibri"/>
                <a:cs typeface="+mn-cs"/>
              </a:rPr>
              <a:t>Drill down reports from State to school level are available </a:t>
            </a:r>
          </a:p>
        </p:txBody>
      </p:sp>
      <p:sp>
        <p:nvSpPr>
          <p:cNvPr id="27" name="TextBox 26">
            <a:extLst/>
          </p:cNvPr>
          <p:cNvSpPr txBox="1"/>
          <p:nvPr/>
        </p:nvSpPr>
        <p:spPr>
          <a:xfrm>
            <a:off x="5410200" y="5461000"/>
            <a:ext cx="3509963" cy="954088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867" b="1" dirty="0">
                <a:solidFill>
                  <a:srgbClr val="0070C0"/>
                </a:solidFill>
                <a:latin typeface="Calibri"/>
                <a:cs typeface="+mn-cs"/>
              </a:rPr>
              <a:t>Daily email alerts are sent to States and UTs level regarding implementation of AMS.</a:t>
            </a:r>
          </a:p>
        </p:txBody>
      </p:sp>
      <p:sp>
        <p:nvSpPr>
          <p:cNvPr id="28" name="TextBox 27">
            <a:extLst/>
          </p:cNvPr>
          <p:cNvSpPr txBox="1"/>
          <p:nvPr/>
        </p:nvSpPr>
        <p:spPr>
          <a:xfrm>
            <a:off x="4462463" y="2578100"/>
            <a:ext cx="4511675" cy="954088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867" b="1" dirty="0">
                <a:solidFill>
                  <a:srgbClr val="0070C0"/>
                </a:solidFill>
                <a:latin typeface="Calibri"/>
                <a:cs typeface="+mn-cs"/>
              </a:rPr>
              <a:t>States/UTs are using various technologies (SMS/ IVRS/ Mobile App) for daily data collection.</a:t>
            </a:r>
          </a:p>
        </p:txBody>
      </p:sp>
      <p:pic>
        <p:nvPicPr>
          <p:cNvPr id="17427" name="Picture 2" descr="E:\MDM\MIS\MIS_JS_18.12.2014\MIS1.jpeg"/>
          <p:cNvPicPr>
            <a:picLocks noChangeAspect="1" noChangeArrowheads="1"/>
          </p:cNvPicPr>
          <p:nvPr/>
        </p:nvPicPr>
        <p:blipFill>
          <a:blip r:embed="rId3"/>
          <a:srcRect b="4288"/>
          <a:stretch>
            <a:fillRect/>
          </a:stretch>
        </p:blipFill>
        <p:spPr bwMode="auto">
          <a:xfrm rot="1211856">
            <a:off x="436563" y="2446338"/>
            <a:ext cx="3457575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5" name="Title 1">
            <a:extLst/>
          </p:cNvPr>
          <p:cNvSpPr txBox="1">
            <a:spLocks/>
          </p:cNvSpPr>
          <p:nvPr/>
        </p:nvSpPr>
        <p:spPr bwMode="auto">
          <a:xfrm>
            <a:off x="0" y="-9525"/>
            <a:ext cx="9144000" cy="666750"/>
          </a:xfrm>
          <a:prstGeom prst="rect">
            <a:avLst/>
          </a:prstGeom>
          <a:solidFill>
            <a:srgbClr val="558ED5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733" b="1">
                <a:solidFill>
                  <a:srgbClr val="FFFFFF"/>
                </a:solidFill>
                <a:cs typeface="+mn-cs"/>
              </a:rPr>
              <a:t>Automated Monitoring System</a:t>
            </a:r>
          </a:p>
        </p:txBody>
      </p:sp>
      <p:sp>
        <p:nvSpPr>
          <p:cNvPr id="36887" name="TextBox 25">
            <a:extLst/>
          </p:cNvPr>
          <p:cNvSpPr txBox="1">
            <a:spLocks noChangeArrowheads="1"/>
          </p:cNvSpPr>
          <p:nvPr/>
        </p:nvSpPr>
        <p:spPr bwMode="auto">
          <a:xfrm>
            <a:off x="3862388" y="854075"/>
            <a:ext cx="4511675" cy="666750"/>
          </a:xfrm>
          <a:prstGeom prst="rect">
            <a:avLst/>
          </a:prstGeom>
          <a:noFill/>
          <a:ln>
            <a:noFill/>
          </a:ln>
          <a:extLst/>
        </p:spPr>
        <p:txBody>
          <a:bodyPr lIns="91439" tIns="45719" rIns="91439" bIns="45719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867" b="1" dirty="0">
                <a:solidFill>
                  <a:srgbClr val="0070C0"/>
                </a:solidFill>
                <a:latin typeface="Calibri" panose="020F0502020204030204" pitchFamily="34" charset="0"/>
              </a:rPr>
              <a:t>AMS is used to monitor MDMS on real time basis. </a:t>
            </a:r>
            <a:endParaRPr lang="en-IN" altLang="en-US" sz="1867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7430" name="Rectangle 1"/>
          <p:cNvSpPr>
            <a:spLocks noChangeArrowheads="1"/>
          </p:cNvSpPr>
          <p:nvPr/>
        </p:nvSpPr>
        <p:spPr bwMode="auto">
          <a:xfrm>
            <a:off x="4135438" y="1701800"/>
            <a:ext cx="4845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0070C0"/>
                </a:solidFill>
                <a:latin typeface="Calibri" pitchFamily="34" charset="0"/>
              </a:rPr>
              <a:t>Schools need to share the daily data on number of meals and reasons if meals are not served.</a:t>
            </a:r>
            <a:endParaRPr lang="en-IN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95240-535A-4C63-812F-413B92FDD47C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9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="" xmlns:a16="http://schemas.microsoft.com/office/drawing/2014/main" id="{E61A6405-B9ED-4943-AEA9-440934F7FF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5479950"/>
              </p:ext>
            </p:extLst>
          </p:nvPr>
        </p:nvGraphicFramePr>
        <p:xfrm>
          <a:off x="539552" y="908720"/>
          <a:ext cx="814724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="" xmlns:a16="http://schemas.microsoft.com/office/drawing/2014/main" id="{A39217FF-6C1A-4C7C-ADB3-B4B07E5577E3}"/>
              </a:ext>
            </a:extLst>
          </p:cNvPr>
          <p:cNvSpPr txBox="1">
            <a:spLocks/>
          </p:cNvSpPr>
          <p:nvPr/>
        </p:nvSpPr>
        <p:spPr>
          <a:xfrm>
            <a:off x="13590" y="0"/>
            <a:ext cx="9130410" cy="52322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wrap="square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IN" alt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Status of implementation of MIS &amp; AMS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3BE95-97FB-4365-8910-1F7DB99A68F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13878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0" y="31750"/>
            <a:ext cx="9144000" cy="585788"/>
          </a:xfrm>
          <a:solidFill>
            <a:srgbClr val="558ED5"/>
          </a:solidFill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altLang="en-US" sz="3200" b="1" dirty="0" smtClean="0">
                <a:solidFill>
                  <a:srgbClr val="FFFFFF"/>
                </a:solidFill>
                <a:ea typeface="+mn-ea"/>
                <a:cs typeface="+mn-cs"/>
              </a:rPr>
              <a:t>Centralized </a:t>
            </a:r>
            <a:r>
              <a:rPr lang="en-IN" altLang="en-US" sz="3200" b="1" dirty="0">
                <a:solidFill>
                  <a:srgbClr val="FFFFFF"/>
                </a:solidFill>
                <a:ea typeface="+mn-ea"/>
                <a:cs typeface="+mn-cs"/>
              </a:rPr>
              <a:t>Kitchens only in </a:t>
            </a:r>
            <a:r>
              <a:rPr lang="en-IN" altLang="en-US" sz="3200" b="1" dirty="0" smtClean="0">
                <a:solidFill>
                  <a:srgbClr val="FFFFFF"/>
                </a:solidFill>
                <a:ea typeface="+mn-ea"/>
                <a:cs typeface="+mn-cs"/>
              </a:rPr>
              <a:t>Urban </a:t>
            </a:r>
            <a:r>
              <a:rPr lang="en-IN" altLang="en-US" sz="3200" b="1" dirty="0">
                <a:solidFill>
                  <a:srgbClr val="FFFFFF"/>
                </a:solidFill>
                <a:ea typeface="+mn-ea"/>
                <a:cs typeface="+mn-cs"/>
              </a:rPr>
              <a:t>A</a:t>
            </a:r>
            <a:r>
              <a:rPr lang="en-IN" altLang="en-US" sz="3200" b="1" dirty="0" smtClean="0">
                <a:solidFill>
                  <a:srgbClr val="FFFFFF"/>
                </a:solidFill>
                <a:ea typeface="+mn-ea"/>
                <a:cs typeface="+mn-cs"/>
              </a:rPr>
              <a:t>reas</a:t>
            </a:r>
            <a:endParaRPr lang="en-IN" altLang="en-US" sz="3200" b="1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228600" y="981075"/>
            <a:ext cx="8807450" cy="5445125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N" sz="2800" dirty="0" smtClean="0">
                <a:solidFill>
                  <a:srgbClr val="0070C0"/>
                </a:solidFill>
              </a:rPr>
              <a:t>The National Food Security Act, 2013 and MDM Rules, 2015 (as amended on 16</a:t>
            </a:r>
            <a:r>
              <a:rPr lang="en-IN" sz="2800" baseline="30000" dirty="0" smtClean="0">
                <a:solidFill>
                  <a:srgbClr val="0070C0"/>
                </a:solidFill>
              </a:rPr>
              <a:t>th</a:t>
            </a:r>
            <a:r>
              <a:rPr lang="en-IN" sz="2800" dirty="0" smtClean="0">
                <a:solidFill>
                  <a:srgbClr val="0070C0"/>
                </a:solidFill>
              </a:rPr>
              <a:t> April, 2019) provide that 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N" sz="2800" dirty="0" smtClean="0"/>
          </a:p>
          <a:p>
            <a:pPr marL="268288" indent="0" algn="just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268288" algn="l"/>
              </a:tabLst>
              <a:defRPr/>
            </a:pPr>
            <a:r>
              <a:rPr lang="en-IN" sz="2800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“Every </a:t>
            </a:r>
            <a:r>
              <a:rPr lang="en-IN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school shall have the facility for cooking meal in </a:t>
            </a:r>
            <a:r>
              <a:rPr lang="en-IN" sz="2800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hygienic </a:t>
            </a:r>
            <a:r>
              <a:rPr lang="en-IN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manner. Schools </a:t>
            </a:r>
            <a:r>
              <a:rPr lang="en-IN" sz="28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in urban areas </a:t>
            </a:r>
            <a:r>
              <a:rPr lang="en-IN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may use the facility of centralized kitchens for cooking meals wherever required in </a:t>
            </a:r>
            <a:r>
              <a:rPr lang="en-IN" sz="28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accordance with the guidelines issued by the Central Government</a:t>
            </a:r>
            <a:r>
              <a:rPr lang="en-IN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and the meal shall be served to the children at </a:t>
            </a:r>
            <a:r>
              <a:rPr lang="en-IN" sz="2800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respective </a:t>
            </a:r>
            <a:r>
              <a:rPr lang="en-IN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school only”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09E06-3717-4043-82D9-8C47F387F586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"/>
            <a:ext cx="9144000" cy="638175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2800" b="1" smtClean="0">
                <a:solidFill>
                  <a:srgbClr val="FFFFFF"/>
                </a:solidFill>
              </a:rPr>
              <a:t>Social  Audit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7338" y="765175"/>
            <a:ext cx="8748712" cy="57546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Social Audit is </a:t>
            </a:r>
            <a:r>
              <a:rPr lang="en-I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collective monitoring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scheme by </a:t>
            </a:r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people’s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active involvement.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covers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issues of </a:t>
            </a:r>
            <a:r>
              <a:rPr lang="en-I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equity and equality along with expenditure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 programme implementation.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Social Audit Units setup under </a:t>
            </a:r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MNREGS, may be actively involved in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conducting Social Audit of MDM in all districts. </a:t>
            </a:r>
            <a:endParaRPr lang="en-I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Key Features and Benefits: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informs and educates people about their </a:t>
            </a:r>
            <a:r>
              <a:rPr lang="en-I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rights and entitlements.</a:t>
            </a:r>
            <a:endParaRPr lang="en-IN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provides a </a:t>
            </a:r>
            <a:r>
              <a:rPr lang="en-IN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collective platform for people to ask queries</a:t>
            </a: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express their needs and grievances.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promotes </a:t>
            </a:r>
            <a:r>
              <a:rPr lang="en-IN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people's participation </a:t>
            </a: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all stages of implementation of </a:t>
            </a:r>
            <a:r>
              <a:rPr lang="en-I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programme.</a:t>
            </a:r>
            <a:endParaRPr lang="en-IN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brings about </a:t>
            </a:r>
            <a:r>
              <a:rPr lang="en-IN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transparency and accountability </a:t>
            </a: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Government </a:t>
            </a: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schemes.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strengthens </a:t>
            </a:r>
            <a:r>
              <a:rPr lang="en-IN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decentralised governance</a:t>
            </a:r>
            <a:r>
              <a:rPr lang="en-I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0CBC1-2990-46A8-8085-A9F9EF98E32B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B45EB8C1-582E-4B7A-8D5C-2A20E67D92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63056080"/>
              </p:ext>
            </p:extLst>
          </p:nvPr>
        </p:nvGraphicFramePr>
        <p:xfrm>
          <a:off x="280553" y="1080656"/>
          <a:ext cx="8363413" cy="306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2616">
                  <a:extLst>
                    <a:ext uri="{9D8B030D-6E8A-4147-A177-3AD203B41FA5}">
                      <a16:colId xmlns="" xmlns:a16="http://schemas.microsoft.com/office/drawing/2014/main" val="384371327"/>
                    </a:ext>
                  </a:extLst>
                </a:gridCol>
                <a:gridCol w="4670797">
                  <a:extLst>
                    <a:ext uri="{9D8B030D-6E8A-4147-A177-3AD203B41FA5}">
                      <a16:colId xmlns="" xmlns:a16="http://schemas.microsoft.com/office/drawing/2014/main" val="4194860257"/>
                    </a:ext>
                  </a:extLst>
                </a:gridCol>
              </a:tblGrid>
              <a:tr h="17940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Name of State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Timely release </a:t>
                      </a:r>
                      <a:r>
                        <a:rPr lang="en-IN" sz="2400" b="1" kern="1200" dirty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of fund from </a:t>
                      </a:r>
                    </a:p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State to District / School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109545805"/>
                  </a:ext>
                </a:extLst>
              </a:tr>
              <a:tr h="12686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 smtClean="0">
                          <a:solidFill>
                            <a:srgbClr val="0070C0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Tamilnadu</a:t>
                      </a:r>
                      <a:endParaRPr lang="en-US" sz="2400" b="1" kern="1200" dirty="0">
                        <a:solidFill>
                          <a:srgbClr val="0070C0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 smtClean="0">
                          <a:solidFill>
                            <a:srgbClr val="0070C0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Timely</a:t>
                      </a:r>
                      <a:endParaRPr lang="en-IN" sz="2400" b="1" kern="1200" dirty="0">
                        <a:solidFill>
                          <a:srgbClr val="0070C0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3094008271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="" xmlns:a16="http://schemas.microsoft.com/office/drawing/2014/main" id="{4540F264-25A8-42B5-A89E-5BB9874A212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35531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IN" altLang="en-US" sz="3200" b="1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    Status of Flow of Funds from State to School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3BE95-97FB-4365-8910-1F7DB99A68F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7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  <p:extLst>
      <p:ext uri="{BB962C8B-B14F-4D97-AF65-F5344CB8AC3E}">
        <p14:creationId xmlns="" xmlns:p14="http://schemas.microsoft.com/office/powerpoint/2010/main" val="41846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28020"/>
            <a:ext cx="9144000" cy="639534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en-US" sz="2800" b="1" dirty="0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PAB  </a:t>
            </a:r>
            <a:r>
              <a:rPr lang="en-US" altLang="en-US" sz="2400" b="1" dirty="0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Recommendations</a:t>
            </a:r>
            <a:r>
              <a:rPr lang="en-US" altLang="en-US" sz="2800" b="1" dirty="0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 of Central Assistance</a:t>
            </a:r>
            <a:endParaRPr lang="en-US" altLang="en-US" sz="2800" b="1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88732092"/>
              </p:ext>
            </p:extLst>
          </p:nvPr>
        </p:nvGraphicFramePr>
        <p:xfrm>
          <a:off x="268288" y="1643050"/>
          <a:ext cx="8661429" cy="273401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188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86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38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28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9471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4997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S. 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State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PAB Approval for  FY 2018-19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Proposal for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FY 2019-20 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PAB Recommendations for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FY - 2019-20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342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Tamilnadu</a:t>
                      </a:r>
                      <a:endParaRPr lang="en-US" sz="24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4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42624.01</a:t>
                      </a:r>
                      <a:endParaRPr lang="en-IN" sz="24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44980.98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3" action="ppaction://hlinksldjump"/>
                        </a:rPr>
                        <a:t>44980.98</a:t>
                      </a:r>
                      <a:endParaRPr lang="en-US" sz="24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29258" y="323364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</a:rPr>
              <a:t>Rs</a:t>
            </a:r>
            <a:r>
              <a:rPr lang="en-US" sz="1600" b="1" dirty="0" smtClean="0">
                <a:solidFill>
                  <a:schemeClr val="bg1"/>
                </a:solidFill>
              </a:rPr>
              <a:t>. in Lakhs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en-US" b="1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Coverage of Children (Primary &amp; U. Primary)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="" xmlns:p14="http://schemas.microsoft.com/office/powerpoint/2010/main" val="514659415"/>
              </p:ext>
            </p:extLst>
          </p:nvPr>
        </p:nvGraphicFramePr>
        <p:xfrm>
          <a:off x="5105400" y="1295400"/>
          <a:ext cx="375288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0617536"/>
              </p:ext>
            </p:extLst>
          </p:nvPr>
        </p:nvGraphicFramePr>
        <p:xfrm>
          <a:off x="210547" y="2275934"/>
          <a:ext cx="4857784" cy="2622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54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75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557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939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939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39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8439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Children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(Primary)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Children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(Upper Primary)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67140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+mj-lt"/>
                        </a:rPr>
                        <a:t>State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PAB Approval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Coverage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PAB Approval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Coverage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05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Tamilnadu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25,28,269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24,72,071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98%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20,14,484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19,69,357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98%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 anchor="t">
            <a:noAutofit/>
          </a:bodyPr>
          <a:lstStyle/>
          <a:p>
            <a:r>
              <a:rPr lang="en-US" altLang="en-US" sz="3600" b="1" dirty="0" smtClean="0">
                <a:solidFill>
                  <a:schemeClr val="bg1"/>
                </a:solidFill>
                <a:latin typeface="Bahnschrift Light" panose="020B0502040204020203" pitchFamily="34" charset="0"/>
                <a:cs typeface="Aharoni" pitchFamily="2" charset="-79"/>
              </a:rPr>
              <a:t>A meal to a Child is an offering to the Divinity.</a:t>
            </a:r>
            <a:br>
              <a:rPr lang="en-US" altLang="en-US" sz="3600" b="1" dirty="0" smtClean="0">
                <a:solidFill>
                  <a:schemeClr val="bg1"/>
                </a:solidFill>
                <a:latin typeface="Bahnschrift Light" panose="020B0502040204020203" pitchFamily="34" charset="0"/>
                <a:cs typeface="Aharoni" pitchFamily="2" charset="-79"/>
              </a:rPr>
            </a:br>
            <a:endParaRPr lang="en-IN" sz="36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3094" y="6211669"/>
            <a:ext cx="341987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Thank You</a:t>
            </a:r>
            <a:endParaRPr lang="en-IN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 descr="C:\Users\hp\Desktop\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340768"/>
            <a:ext cx="6768752" cy="4899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137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-42987"/>
            <a:ext cx="9144000" cy="695575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en-US" sz="2800" b="1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Tamilnadu</a:t>
            </a:r>
            <a:r>
              <a:rPr lang="en-US" altLang="en-US" sz="2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 :     Proposals </a:t>
            </a:r>
            <a:r>
              <a:rPr lang="en-US" alt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and Recommendations 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353117"/>
              </p:ext>
            </p:extLst>
          </p:nvPr>
        </p:nvGraphicFramePr>
        <p:xfrm>
          <a:off x="285721" y="785794"/>
          <a:ext cx="8715435" cy="5452120"/>
        </p:xfrm>
        <a:graphic>
          <a:graphicData uri="http://schemas.openxmlformats.org/drawingml/2006/table">
            <a:tbl>
              <a:tblPr/>
              <a:tblGrid>
                <a:gridCol w="5605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497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03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14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433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89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S. </a:t>
                      </a: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Component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PAB Approval </a:t>
                      </a: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2018-19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Proposal for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2019-20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Recommendation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2019-20</a:t>
                      </a:r>
                      <a:endParaRPr lang="en-US" sz="1800" b="0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4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(Pry)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2528269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2425043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2425043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1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(U Pry)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2014484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1932627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1932627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1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(NCLP)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6689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5530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5530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1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Working Days – Pry 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1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Working Days – U Pry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1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Working Days – NCLP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1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Cook cum Helper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128130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128130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128130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1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Drought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18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 cum Store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  <a:endParaRPr lang="en-US" sz="1800" b="0" kern="120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4621669"/>
                  </a:ext>
                </a:extLst>
              </a:tr>
              <a:tr h="3393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Kitchen-cum-store (Repair)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2167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2167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5124426"/>
                  </a:ext>
                </a:extLst>
              </a:tr>
              <a:tr h="3393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 Devices (New)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0849965"/>
                  </a:ext>
                </a:extLst>
              </a:tr>
              <a:tr h="3800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 Devices (Rep.)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6319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6319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1998614"/>
                  </a:ext>
                </a:extLst>
              </a:tr>
              <a:tr h="3637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School Nutrition Gardens</a:t>
                      </a:r>
                      <a:endParaRPr lang="en-IN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NA</a:t>
                      </a:r>
                      <a:endParaRPr lang="en-IN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10024</a:t>
                      </a:r>
                      <a:endParaRPr lang="en-IN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10024</a:t>
                      </a:r>
                      <a:endParaRPr lang="en-IN" sz="1800" b="0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8002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Central </a:t>
                      </a:r>
                      <a:r>
                        <a:rPr lang="en-IN" sz="1800" b="1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Assistance (Rs in Lakh)</a:t>
                      </a:r>
                      <a:endParaRPr lang="en-US" sz="1800" b="1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800" b="1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42624.01</a:t>
                      </a:r>
                      <a:endParaRPr lang="en-IN" sz="1800" b="1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44980.98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44980.98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344293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15206" y="6488113"/>
            <a:ext cx="2160240" cy="369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hlinkClick r:id="rId3" action="ppaction://hlinksldjump"/>
              </a:rPr>
              <a:t>Back to slide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2979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Working Days (Primary &amp; U. </a:t>
            </a:r>
            <a:r>
              <a:rPr lang="en-US" sz="2800" b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Primary)</a:t>
            </a:r>
            <a:endParaRPr lang="en-US" sz="2800" b="1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="" xmlns:p14="http://schemas.microsoft.com/office/powerpoint/2010/main" val="2529993577"/>
              </p:ext>
            </p:extLst>
          </p:nvPr>
        </p:nvGraphicFramePr>
        <p:xfrm>
          <a:off x="4857752" y="1428736"/>
          <a:ext cx="4178744" cy="466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5183002"/>
              </p:ext>
            </p:extLst>
          </p:nvPr>
        </p:nvGraphicFramePr>
        <p:xfrm>
          <a:off x="119626" y="1977559"/>
          <a:ext cx="4752527" cy="283822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79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68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85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08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441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0006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State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Working Days (Pry)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Working Days (</a:t>
                      </a:r>
                      <a:r>
                        <a:rPr lang="en-US" sz="1400" u="none" strike="noStrike" dirty="0" err="1"/>
                        <a:t>U.Pry</a:t>
                      </a:r>
                      <a:r>
                        <a:rPr lang="en-US" sz="1400" u="none" strike="noStrike" dirty="0"/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83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PAB Approval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Coverage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PAB Approval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Coverage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47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Tamilnadu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100%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lnSpc>
                <a:spcPct val="140000"/>
              </a:lnSpc>
              <a:spcBef>
                <a:spcPct val="0"/>
              </a:spcBef>
              <a:buNone/>
              <a:defRPr sz="2800" b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Engagement of Cook-cum-Helpers (Primary &amp; U. Primary)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58912805"/>
              </p:ext>
            </p:extLst>
          </p:nvPr>
        </p:nvGraphicFramePr>
        <p:xfrm>
          <a:off x="228600" y="2924944"/>
          <a:ext cx="4064000" cy="1924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47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34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07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93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State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PAB Approval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Coverage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%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1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 err="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Tamilnadu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1,28,130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1,28,130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100%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="" xmlns:p14="http://schemas.microsoft.com/office/powerpoint/2010/main" val="3275855937"/>
              </p:ext>
            </p:extLst>
          </p:nvPr>
        </p:nvGraphicFramePr>
        <p:xfrm>
          <a:off x="4500562" y="1295400"/>
          <a:ext cx="4429156" cy="4705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220331"/>
            <a:ext cx="9144000" cy="1126462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lnSpc>
                <a:spcPct val="140000"/>
              </a:lnSpc>
              <a:spcBef>
                <a:spcPct val="0"/>
              </a:spcBef>
              <a:buNone/>
              <a:defRPr sz="2800" b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 smtClean="0"/>
              <a:t>Procurement </a:t>
            </a:r>
            <a:r>
              <a:rPr lang="en-US" dirty="0"/>
              <a:t>of Kitchen Devices </a:t>
            </a:r>
          </a:p>
          <a:p>
            <a:pPr>
              <a:lnSpc>
                <a:spcPct val="100000"/>
              </a:lnSpc>
            </a:pPr>
            <a:r>
              <a:rPr lang="en-US" dirty="0"/>
              <a:t>(Primary &amp; U. Primary)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9395811"/>
              </p:ext>
            </p:extLst>
          </p:nvPr>
        </p:nvGraphicFramePr>
        <p:xfrm>
          <a:off x="247869" y="2708920"/>
          <a:ext cx="4267200" cy="2269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8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42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35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65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Sanctioned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Procured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%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37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Tamilnadu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95,579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95,579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="" xmlns:p14="http://schemas.microsoft.com/office/powerpoint/2010/main" val="124012322"/>
              </p:ext>
            </p:extLst>
          </p:nvPr>
        </p:nvGraphicFramePr>
        <p:xfrm>
          <a:off x="5000628" y="1214422"/>
          <a:ext cx="3786214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48114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lnSpc>
                <a:spcPct val="140000"/>
              </a:lnSpc>
              <a:spcBef>
                <a:spcPct val="0"/>
              </a:spcBef>
              <a:buNone/>
              <a:defRPr sz="2800" b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/>
              <a:t>Construction of Kitchen-cum-Stores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(Primary &amp; U. Primary)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7923852"/>
              </p:ext>
            </p:extLst>
          </p:nvPr>
        </p:nvGraphicFramePr>
        <p:xfrm>
          <a:off x="212875" y="2583537"/>
          <a:ext cx="4267200" cy="2269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8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0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01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65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Sanctioned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Constructed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%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37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Tamilnadu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28,470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27,792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99%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="" xmlns:p14="http://schemas.microsoft.com/office/powerpoint/2010/main" val="3442154051"/>
              </p:ext>
            </p:extLst>
          </p:nvPr>
        </p:nvGraphicFramePr>
        <p:xfrm>
          <a:off x="4500562" y="1214422"/>
          <a:ext cx="395763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5575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Performance </a:t>
            </a:r>
            <a:r>
              <a:rPr lang="en-US" sz="2800" b="1" dirty="0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Grading </a:t>
            </a: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Index (PGI)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06644656"/>
              </p:ext>
            </p:extLst>
          </p:nvPr>
        </p:nvGraphicFramePr>
        <p:xfrm>
          <a:off x="304801" y="3905970"/>
          <a:ext cx="8053413" cy="1737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4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44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844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81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Score (children taking MDM)</a:t>
                      </a:r>
                    </a:p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(1.3.7) out of 10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Score (MDM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served days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(1.3.8) out of 10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5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Tamilnadu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35E4129-7DC4-4B16-ADC6-8C18574CFECE}"/>
              </a:ext>
            </a:extLst>
          </p:cNvPr>
          <p:cNvSpPr/>
          <p:nvPr/>
        </p:nvSpPr>
        <p:spPr>
          <a:xfrm>
            <a:off x="304801" y="914400"/>
            <a:ext cx="8392160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</a:rPr>
              <a:t>Performance Grading Index (PGI): </a:t>
            </a:r>
          </a:p>
          <a:p>
            <a:pPr marL="342900" indent="-342900" algn="just"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Score against the weightage of 10 for indicator No. 1.3.7 i.e. “% of elementary school’s children taking MDM against target approved in PAB – in Govt. and aided schools”.</a:t>
            </a:r>
          </a:p>
          <a:p>
            <a:pPr marL="342900" indent="-342900" algn="just">
              <a:buAutoNum type="arabicPeriod"/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Score against the weightage of 10 for indicator No </a:t>
            </a:r>
            <a:r>
              <a:rPr lang="en-US" sz="2000" dirty="0"/>
              <a:t>1.3.8 i.e. “% of days Mid Day Meal served against total working days – Govt. and aided elementary schools.”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  <p:extLst>
      <p:ext uri="{BB962C8B-B14F-4D97-AF65-F5344CB8AC3E}">
        <p14:creationId xmlns="" xmlns:p14="http://schemas.microsoft.com/office/powerpoint/2010/main" val="20420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>
          <a:xfrm>
            <a:off x="0" y="-91167"/>
            <a:ext cx="9144000" cy="639534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Performance Score Card - </a:t>
            </a:r>
            <a:r>
              <a:rPr lang="en-US" altLang="en-US" sz="2800" b="1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Tamilnadu</a:t>
            </a:r>
            <a:endParaRPr lang="en-US" altLang="en-US" sz="28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652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  <p:graphicFrame>
        <p:nvGraphicFramePr>
          <p:cNvPr id="4" name="Table 3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17593782"/>
              </p:ext>
            </p:extLst>
          </p:nvPr>
        </p:nvGraphicFramePr>
        <p:xfrm>
          <a:off x="152401" y="745148"/>
          <a:ext cx="4491607" cy="549351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490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07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7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Component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PAB-Approval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Achievement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% Achievement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7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Institutions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43283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43283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lang="en-US" sz="14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7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Children</a:t>
                      </a:r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4542753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4441428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98%</a:t>
                      </a:r>
                      <a:endParaRPr lang="en-US" sz="14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3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Working Days</a:t>
                      </a:r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215</a:t>
                      </a:r>
                      <a:endParaRPr lang="en-US" sz="14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215</a:t>
                      </a:r>
                      <a:endParaRPr lang="en-US" sz="14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lang="en-US" sz="14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7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Food Grain </a:t>
                      </a:r>
                      <a:r>
                        <a:rPr lang="en-US" sz="1400" b="0" i="0" u="none" strike="noStrike" dirty="0" err="1">
                          <a:solidFill>
                            <a:srgbClr val="0070C0"/>
                          </a:solidFill>
                          <a:latin typeface="Calibri"/>
                        </a:rPr>
                        <a:t>Utilisation</a:t>
                      </a:r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(in MTs)</a:t>
                      </a:r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119884.66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117187.46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04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Cooking Cost     (</a:t>
                      </a:r>
                      <a:r>
                        <a:rPr lang="en-US" sz="1400" b="0" i="0" u="none" strike="noStrike" dirty="0" err="1">
                          <a:solidFill>
                            <a:srgbClr val="0070C0"/>
                          </a:solidFill>
                          <a:latin typeface="Calibri"/>
                        </a:rPr>
                        <a:t>Rs</a:t>
                      </a:r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. in Lacs)</a:t>
                      </a:r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72742.63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65899.78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24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CCH Engaged</a:t>
                      </a:r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128130</a:t>
                      </a:r>
                      <a:endParaRPr lang="en-US" sz="14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128130</a:t>
                      </a:r>
                      <a:endParaRPr lang="en-US" sz="14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lang="en-US" sz="14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04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CCH Honorarium (Rs. in Lacs)</a:t>
                      </a:r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13838.04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13838.04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75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TA  (</a:t>
                      </a:r>
                      <a:r>
                        <a:rPr lang="en-US" sz="1400" b="0" i="0" u="none" strike="noStrike" dirty="0" err="1">
                          <a:solidFill>
                            <a:srgbClr val="0070C0"/>
                          </a:solidFill>
                          <a:latin typeface="Calibri"/>
                        </a:rPr>
                        <a:t>Rs</a:t>
                      </a:r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. in Lacs)</a:t>
                      </a:r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899.13</a:t>
                      </a:r>
                      <a:endParaRPr lang="en-US" sz="14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470.57</a:t>
                      </a:r>
                      <a:endParaRPr lang="en-US" sz="14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52%</a:t>
                      </a:r>
                      <a:endParaRPr lang="en-US" sz="14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MME (</a:t>
                      </a:r>
                      <a:r>
                        <a:rPr lang="en-US" sz="1400" b="0" i="0" u="none" strike="noStrike" dirty="0" err="1">
                          <a:solidFill>
                            <a:srgbClr val="0070C0"/>
                          </a:solidFill>
                          <a:latin typeface="Calibri"/>
                        </a:rPr>
                        <a:t>Rs</a:t>
                      </a:r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. in Lacs)</a:t>
                      </a:r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782.11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782.11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21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Kitchen cum Store </a:t>
                      </a:r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28470</a:t>
                      </a:r>
                      <a:endParaRPr lang="en-US" sz="14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27792</a:t>
                      </a:r>
                      <a:endParaRPr lang="en-US" sz="14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99%</a:t>
                      </a:r>
                      <a:endParaRPr lang="en-US" sz="14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21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Kitchen Devices </a:t>
                      </a:r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95579</a:t>
                      </a:r>
                      <a:endParaRPr lang="en-US" sz="14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95579</a:t>
                      </a:r>
                      <a:endParaRPr lang="en-US" sz="14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lang="en-US" sz="14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04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No. of Children's Health Check-up</a:t>
                      </a:r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5010783</a:t>
                      </a:r>
                      <a:endParaRPr lang="en-US" sz="14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4961672</a:t>
                      </a:r>
                      <a:endParaRPr lang="en-US" sz="14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99%</a:t>
                      </a:r>
                      <a:endParaRPr lang="en-US" sz="14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33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Annual Data Entry</a:t>
                      </a:r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43283</a:t>
                      </a:r>
                      <a:endParaRPr lang="en-US" sz="14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43283</a:t>
                      </a:r>
                      <a:endParaRPr lang="en-US" sz="14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lang="en-US" sz="14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817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Monthly Data Entry</a:t>
                      </a:r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43283</a:t>
                      </a:r>
                      <a:endParaRPr lang="en-US" sz="14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43283</a:t>
                      </a:r>
                      <a:endParaRPr lang="en-US" sz="14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lang="en-US" sz="14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712" y="1772816"/>
            <a:ext cx="4429990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343900" y="5719763"/>
            <a:ext cx="719138" cy="2587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422C87E-CABD-4328-8C20-C866819F2A24}" type="slidenum">
              <a:rPr lang="es-ES" altLang="en-US" b="1" smtClean="0">
                <a:solidFill>
                  <a:srgbClr val="FFFFFF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ES" altLang="en-US" b="1" smtClean="0">
              <a:solidFill>
                <a:srgbClr val="FFFFFF"/>
              </a:solidFill>
            </a:endParaRPr>
          </a:p>
        </p:txBody>
      </p:sp>
      <p:sp>
        <p:nvSpPr>
          <p:cNvPr id="28675" name="Title 4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533400"/>
          </a:xfr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reflection blurRad="6350" stA="50000" endA="300" endPos="90000" dir="5400000" sy="-100000" algn="bl" rotWithShape="0"/>
          </a:effectLst>
        </p:spPr>
        <p:txBody>
          <a:bodyPr lIns="68580" tIns="34290" rIns="68580" bIns="3429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bg1"/>
                </a:solidFill>
                <a:latin typeface="Calisto MT" pitchFamily="18" charset="0"/>
              </a:rPr>
              <a:t>       </a:t>
            </a:r>
            <a:r>
              <a:rPr lang="en-US" altLang="en-US" sz="3200" b="1" dirty="0" smtClean="0">
                <a:latin typeface="Calisto MT" pitchFamily="18" charset="0"/>
              </a:rPr>
              <a:t>School Nutrition Gardens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22634" y="1143000"/>
          <a:ext cx="9021366" cy="5638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0" y="0"/>
            <a:ext cx="2730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buFontTx/>
              <a:buChar char="•"/>
            </a:pPr>
            <a:r>
              <a:rPr lang="en-US" sz="1100">
                <a:cs typeface="Times New Roman" pitchFamily="18" charset="0"/>
              </a:rPr>
              <a:t>.</a:t>
            </a:r>
            <a:endParaRPr lang="en-US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534561"/>
            <a:ext cx="65532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marL="179388" algn="just">
              <a:buFontTx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Rs 5000/- per School Nutrition Garden from flexi funds.</a:t>
            </a:r>
          </a:p>
          <a:p>
            <a:pPr marL="268288" indent="-88900" algn="just" eaLnBrk="0" hangingPunct="0">
              <a:buFontTx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District Level Committee may allot funds on school specific requirement, within the overall average of Rs 5000/- per SNG.</a:t>
            </a:r>
          </a:p>
          <a:p>
            <a:pPr marL="179388" algn="just" eaLnBrk="0" hangingPunct="0">
              <a:buFontTx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 Boundary wall, leveling of land etc can be take up under MGNREGA. </a:t>
            </a:r>
          </a:p>
          <a:p>
            <a:pPr marL="179388" algn="just" eaLnBrk="0" hangingPunct="0">
              <a:buFontTx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Seeds/saplings from Agriculture/horticulture department</a:t>
            </a:r>
          </a:p>
        </p:txBody>
      </p:sp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Focus of this Year</a:t>
            </a:r>
            <a:endParaRPr lang="en-US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1951</TotalTime>
  <Words>1595</Words>
  <Application>Microsoft Office PowerPoint</Application>
  <PresentationFormat>On-screen Show (4:3)</PresentationFormat>
  <Paragraphs>371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PAB - MDM Meeting  for Review of Implementation of MDMS in  Tamil Nadu on 16.05.2019  </vt:lpstr>
      <vt:lpstr>Coverage of Children (Primary &amp; U. Primary)</vt:lpstr>
      <vt:lpstr>Working Days (Primary &amp; U. Primary)</vt:lpstr>
      <vt:lpstr>Slide 4</vt:lpstr>
      <vt:lpstr>Slide 5</vt:lpstr>
      <vt:lpstr>Slide 6</vt:lpstr>
      <vt:lpstr>Performance Grading Index (PGI)</vt:lpstr>
      <vt:lpstr>Performance Score Card - Tamilnadu</vt:lpstr>
      <vt:lpstr>       School Nutrition Gardens</vt:lpstr>
      <vt:lpstr>     Focus of this year -  Cooking Competition</vt:lpstr>
      <vt:lpstr>Focus of this year </vt:lpstr>
      <vt:lpstr>Focus of this year</vt:lpstr>
      <vt:lpstr>Focus of this year </vt:lpstr>
      <vt:lpstr>Slide 14</vt:lpstr>
      <vt:lpstr>Slide 15</vt:lpstr>
      <vt:lpstr>Centralized Kitchens only in Urban Areas</vt:lpstr>
      <vt:lpstr>Social  Audit </vt:lpstr>
      <vt:lpstr>Slide 18</vt:lpstr>
      <vt:lpstr>PAB  Recommendations of Central Assistance</vt:lpstr>
      <vt:lpstr>A meal to a Child is an offering to the Divinity. </vt:lpstr>
      <vt:lpstr>Tamilnadu :     Proposals and Recommendations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 - MDM Meeting  for Review of Implementation of MDMS in UTs 06.05.2018</dc:title>
  <dc:creator>Admin</dc:creator>
  <cp:lastModifiedBy>hp</cp:lastModifiedBy>
  <cp:revision>195</cp:revision>
  <cp:lastPrinted>2019-05-11T13:46:13Z</cp:lastPrinted>
  <dcterms:created xsi:type="dcterms:W3CDTF">2019-05-02T15:56:32Z</dcterms:created>
  <dcterms:modified xsi:type="dcterms:W3CDTF">2019-05-16T06:37:19Z</dcterms:modified>
  <cp:contentStatus/>
</cp:coreProperties>
</file>